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665" r:id="rId2"/>
    <p:sldId id="629" r:id="rId3"/>
    <p:sldId id="630" r:id="rId4"/>
    <p:sldId id="631" r:id="rId5"/>
    <p:sldId id="632" r:id="rId6"/>
    <p:sldId id="633" r:id="rId7"/>
    <p:sldId id="333" r:id="rId8"/>
    <p:sldId id="634" r:id="rId9"/>
    <p:sldId id="635" r:id="rId10"/>
    <p:sldId id="260" r:id="rId11"/>
    <p:sldId id="636" r:id="rId12"/>
    <p:sldId id="330" r:id="rId13"/>
    <p:sldId id="262" r:id="rId14"/>
    <p:sldId id="263" r:id="rId15"/>
    <p:sldId id="265" r:id="rId16"/>
    <p:sldId id="266" r:id="rId17"/>
    <p:sldId id="264" r:id="rId18"/>
    <p:sldId id="269" r:id="rId19"/>
    <p:sldId id="322" r:id="rId20"/>
    <p:sldId id="302" r:id="rId21"/>
    <p:sldId id="272" r:id="rId22"/>
    <p:sldId id="637" r:id="rId23"/>
    <p:sldId id="308" r:id="rId24"/>
    <p:sldId id="324" r:id="rId25"/>
    <p:sldId id="326" r:id="rId26"/>
    <p:sldId id="325" r:id="rId27"/>
    <p:sldId id="306" r:id="rId28"/>
    <p:sldId id="309" r:id="rId29"/>
    <p:sldId id="310" r:id="rId30"/>
    <p:sldId id="638" r:id="rId31"/>
    <p:sldId id="639" r:id="rId32"/>
    <p:sldId id="640" r:id="rId33"/>
    <p:sldId id="641" r:id="rId34"/>
    <p:sldId id="303" r:id="rId35"/>
    <p:sldId id="327" r:id="rId36"/>
    <p:sldId id="642" r:id="rId37"/>
    <p:sldId id="643" r:id="rId38"/>
    <p:sldId id="328" r:id="rId39"/>
    <p:sldId id="312" r:id="rId40"/>
    <p:sldId id="644" r:id="rId41"/>
    <p:sldId id="645" r:id="rId42"/>
    <p:sldId id="335" r:id="rId43"/>
    <p:sldId id="381" r:id="rId44"/>
    <p:sldId id="383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299" r:id="rId54"/>
    <p:sldId id="384" r:id="rId55"/>
    <p:sldId id="300" r:id="rId56"/>
    <p:sldId id="295" r:id="rId57"/>
    <p:sldId id="287" r:id="rId58"/>
    <p:sldId id="288" r:id="rId59"/>
    <p:sldId id="289" r:id="rId60"/>
    <p:sldId id="290" r:id="rId61"/>
    <p:sldId id="654" r:id="rId62"/>
    <p:sldId id="291" r:id="rId63"/>
    <p:sldId id="293" r:id="rId64"/>
    <p:sldId id="294" r:id="rId65"/>
    <p:sldId id="385" r:id="rId66"/>
    <p:sldId id="314" r:id="rId67"/>
    <p:sldId id="373" r:id="rId68"/>
    <p:sldId id="387" r:id="rId69"/>
    <p:sldId id="655" r:id="rId70"/>
    <p:sldId id="356" r:id="rId71"/>
    <p:sldId id="404" r:id="rId72"/>
    <p:sldId id="656" r:id="rId73"/>
    <p:sldId id="359" r:id="rId74"/>
    <p:sldId id="657" r:id="rId75"/>
    <p:sldId id="360" r:id="rId76"/>
    <p:sldId id="658" r:id="rId77"/>
    <p:sldId id="659" r:id="rId78"/>
    <p:sldId id="389" r:id="rId79"/>
    <p:sldId id="660" r:id="rId80"/>
    <p:sldId id="661" r:id="rId81"/>
    <p:sldId id="662" r:id="rId82"/>
    <p:sldId id="571" r:id="rId83"/>
    <p:sldId id="666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en Lu" initials="LL" lastIdx="20" clrIdx="0">
    <p:extLst>
      <p:ext uri="{19B8F6BF-5375-455C-9EA6-DF929625EA0E}">
        <p15:presenceInfo xmlns:p15="http://schemas.microsoft.com/office/powerpoint/2012/main" userId="S-1-5-21-371399076-3047136788-812747186-99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7" autoAdjust="0"/>
    <p:restoredTop sz="93883" autoAdjust="0"/>
  </p:normalViewPr>
  <p:slideViewPr>
    <p:cSldViewPr>
      <p:cViewPr varScale="1">
        <p:scale>
          <a:sx n="68" d="100"/>
          <a:sy n="68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A4C6-E6F5-430A-B8F0-68D80DE23364}" type="datetimeFigureOut">
              <a:rPr lang="en-GB" smtClean="0"/>
              <a:t>13/11/2024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0C076-2EF9-43CF-B058-BB36B3BDD2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3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391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39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48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926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757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29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9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74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405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ACDD5-1F88-402C-A4A8-DB0D2A1BCCE7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97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1AAF45-130C-415F-9EAA-00FADFDA3DF8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838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1AAF45-130C-415F-9EAA-00FADFDA3DF8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3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64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72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50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7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03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2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F59E3-09A7-471E-B797-367FBBB601AC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81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4114A-042D-44B1-9F17-57C86A3BE031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84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7DC8-B3A2-4CA1-A1CA-8CF02BE5B7E2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6A569-5E01-4654-9188-5417DCD405FA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15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0E8F-0812-4106-BAB8-4B5E0D27FF21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3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9E90-0147-4B58-BCDA-8DBD5253EC0F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3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A63AD-DE96-44AB-AAD8-86BF9B6A2890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37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CCB9-B55E-4C53-AFEB-F936FE60E8A8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66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7B13-1891-4C05-A254-094FFC216C91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70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CDF6B-5B57-46E1-8DB5-F7710B13309E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87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BC30A-7096-4D08-A699-E4B3B8190C35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36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05FE5-4A4A-4B1A-82BC-463514EE1052}" type="datetime1">
              <a:rPr lang="en-GB" smtClean="0"/>
              <a:t>13/11/2024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5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10.png"/><Relationship Id="rId7" Type="http://schemas.openxmlformats.org/officeDocument/2006/relationships/image" Target="../media/image1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010.png"/><Relationship Id="rId4" Type="http://schemas.openxmlformats.org/officeDocument/2006/relationships/image" Target="../media/image66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US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Workshop Part II</a:t>
            </a:r>
            <a:endParaRPr lang="en-GB" altLang="en-US" b="1" dirty="0">
              <a:solidFill>
                <a:srgbClr val="7030A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2"/>
            <a:ext cx="6203776" cy="2250201"/>
          </a:xfrm>
        </p:spPr>
        <p:txBody>
          <a:bodyPr>
            <a:normAutofit/>
          </a:bodyPr>
          <a:lstStyle/>
          <a:p>
            <a:pPr algn="l"/>
            <a:r>
              <a:rPr lang="en-US" altLang="en-US" sz="3600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</a:t>
            </a:r>
            <a:endParaRPr lang="en-GB" altLang="en-US" sz="3600" b="1" dirty="0">
              <a:solidFill>
                <a:srgbClr val="0070C0"/>
              </a:solidFill>
              <a:latin typeface="Calibri" panose="020F0502020204030204" pitchFamily="34" charset="0"/>
              <a:ea typeface="ＭＳ Ｐゴシック" pitchFamily="84" charset="-128"/>
            </a:endParaRPr>
          </a:p>
          <a:p>
            <a:pPr algn="l"/>
            <a:endParaRPr lang="en-GB" altLang="en-US" b="1" dirty="0">
              <a:solidFill>
                <a:srgbClr val="0070C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1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87383-8B6D-433A-8187-1E97A3B78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1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307669A-F640-43B5-ADF5-F023FDF9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0" y="-60963"/>
            <a:ext cx="90010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Today’s Task</a:t>
            </a: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sz="3200" b="1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08381" y="816079"/>
            <a:ext cx="8599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You will learn how to represent data graphically using scatter plots, trendlines, error bars and how to determine the uncertainty in the trendline values.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83568" y="2725993"/>
          <a:ext cx="7039831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294">
                  <a:extLst>
                    <a:ext uri="{9D8B030D-6E8A-4147-A177-3AD203B41FA5}">
                      <a16:colId xmlns:a16="http://schemas.microsoft.com/office/drawing/2014/main" val="2370666896"/>
                    </a:ext>
                  </a:extLst>
                </a:gridCol>
                <a:gridCol w="2834321">
                  <a:extLst>
                    <a:ext uri="{9D8B030D-6E8A-4147-A177-3AD203B41FA5}">
                      <a16:colId xmlns:a16="http://schemas.microsoft.com/office/drawing/2014/main" val="108172571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615745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Task One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Task Two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Task Three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3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Producing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</a:rPr>
                        <a:t> a Good Graph</a:t>
                      </a:r>
                      <a:endParaRPr lang="en-US" sz="28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Linear </a:t>
                      </a:r>
                      <a:r>
                        <a:rPr lang="en-US" sz="2800" b="1" dirty="0" err="1">
                          <a:solidFill>
                            <a:srgbClr val="7030A0"/>
                          </a:solidFill>
                        </a:rPr>
                        <a:t>Trendlines</a:t>
                      </a:r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 </a:t>
                      </a:r>
                    </a:p>
                    <a:p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(Line of best fit)</a:t>
                      </a:r>
                      <a:endParaRPr lang="en-GB" sz="28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Uncertainty Bars</a:t>
                      </a:r>
                      <a:endParaRPr lang="en-GB" sz="2800" b="1" dirty="0">
                        <a:solidFill>
                          <a:srgbClr val="7030A0"/>
                        </a:solidFill>
                      </a:endParaRPr>
                    </a:p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1901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E93A2F-D4B3-40A1-9097-38F229BFE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197443"/>
              </p:ext>
            </p:extLst>
          </p:nvPr>
        </p:nvGraphicFramePr>
        <p:xfrm>
          <a:off x="683568" y="4893310"/>
          <a:ext cx="777178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91">
                  <a:extLst>
                    <a:ext uri="{9D8B030D-6E8A-4147-A177-3AD203B41FA5}">
                      <a16:colId xmlns:a16="http://schemas.microsoft.com/office/drawing/2014/main" val="2370666896"/>
                    </a:ext>
                  </a:extLst>
                </a:gridCol>
                <a:gridCol w="3885891">
                  <a:extLst>
                    <a:ext uri="{9D8B030D-6E8A-4147-A177-3AD203B41FA5}">
                      <a16:colId xmlns:a16="http://schemas.microsoft.com/office/drawing/2014/main" val="2914301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Task Four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0070C0"/>
                          </a:solidFill>
                        </a:rPr>
                        <a:t>Task Five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3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Determine uncertainty in gradient and intercept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7030A0"/>
                          </a:solidFill>
                        </a:rPr>
                        <a:t>Comparing predicted and measured results.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1901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B4AD67D-E123-4B74-8A4C-E5B0FFDAD865}"/>
              </a:ext>
            </a:extLst>
          </p:cNvPr>
          <p:cNvSpPr txBox="1"/>
          <p:nvPr/>
        </p:nvSpPr>
        <p:spPr>
          <a:xfrm>
            <a:off x="683568" y="2187259"/>
            <a:ext cx="5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Producing a good graph</a:t>
            </a:r>
            <a:endParaRPr lang="en-GB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F60FE-E364-4C72-8114-691D2A06F546}"/>
              </a:ext>
            </a:extLst>
          </p:cNvPr>
          <p:cNvSpPr txBox="1"/>
          <p:nvPr/>
        </p:nvSpPr>
        <p:spPr>
          <a:xfrm>
            <a:off x="683567" y="4275096"/>
            <a:ext cx="509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Analysing</a:t>
            </a:r>
            <a:r>
              <a:rPr lang="en-US" sz="2800" b="1" dirty="0"/>
              <a:t> your graph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1463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Task 1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Producing a Good Graph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11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9F15F-4906-4F18-BE6E-2777755E7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988" y="775554"/>
            <a:ext cx="6873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Lets first look at how to produce a good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76067-A17A-4447-88D4-05E6038F1475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9625-E086-4050-A867-CB8D1975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8" y="1298774"/>
            <a:ext cx="7571184" cy="49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AB825D-C4AA-4389-B954-14D9E5C8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17315"/>
            <a:ext cx="7425471" cy="262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39" y="840360"/>
            <a:ext cx="8943828" cy="854968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Highlight</a:t>
            </a:r>
            <a:r>
              <a:rPr lang="en-GB" sz="2800" dirty="0"/>
              <a:t> </a:t>
            </a:r>
            <a:r>
              <a:rPr lang="en-GB" sz="2800" b="1" dirty="0">
                <a:solidFill>
                  <a:srgbClr val="0070C0"/>
                </a:solidFill>
              </a:rPr>
              <a:t>the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b="1" dirty="0">
                <a:solidFill>
                  <a:srgbClr val="0070C0"/>
                </a:solidFill>
              </a:rPr>
              <a:t>data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you wish to include (both x values and the </a:t>
            </a:r>
            <a:r>
              <a:rPr lang="en-GB" sz="2800" b="1" dirty="0">
                <a:solidFill>
                  <a:srgbClr val="0070C0"/>
                </a:solidFill>
              </a:rPr>
              <a:t>measured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rgbClr val="0070C0"/>
                </a:solidFill>
              </a:rPr>
              <a:t>predicted</a:t>
            </a:r>
            <a:r>
              <a:rPr lang="en-GB" sz="2800" dirty="0"/>
              <a:t> y values)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13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069228" y="1206605"/>
            <a:ext cx="494660" cy="330251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B98673-20D5-4F42-869F-32D1796A7443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9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EBA75-B7EE-49FB-8E8B-10D3B013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0" y="3475523"/>
            <a:ext cx="7272808" cy="2836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10960"/>
            <a:ext cx="5400600" cy="1761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55661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Select the </a:t>
            </a:r>
            <a:r>
              <a:rPr lang="en-GB" sz="2800" b="1" dirty="0">
                <a:solidFill>
                  <a:srgbClr val="0070C0"/>
                </a:solidFill>
              </a:rPr>
              <a:t>Insert</a:t>
            </a:r>
            <a:r>
              <a:rPr lang="en-GB" sz="2800" dirty="0"/>
              <a:t> tab from the top menu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14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699792" y="1245156"/>
            <a:ext cx="72008" cy="51285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395536" y="2972532"/>
            <a:ext cx="8229600" cy="576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Then choose </a:t>
            </a:r>
            <a:r>
              <a:rPr lang="en-GB" sz="2800" b="1" dirty="0">
                <a:solidFill>
                  <a:srgbClr val="0070C0"/>
                </a:solidFill>
              </a:rPr>
              <a:t>Scatter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203848" y="3429000"/>
            <a:ext cx="3349352" cy="11521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6CDEB67-50DF-4EBC-92BF-0D9E6F5EB9E9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30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E64C5A-3D4A-4F3E-9D81-3906946B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9"/>
          <a:stretch/>
        </p:blipFill>
        <p:spPr>
          <a:xfrm>
            <a:off x="1053952" y="1956465"/>
            <a:ext cx="6912768" cy="42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813465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Next click on the chart, then </a:t>
            </a:r>
            <a:r>
              <a:rPr lang="en-US" sz="2800" b="1" dirty="0">
                <a:solidFill>
                  <a:srgbClr val="0070C0"/>
                </a:solidFill>
              </a:rPr>
              <a:t>right click </a:t>
            </a:r>
            <a:r>
              <a:rPr lang="en-US" sz="2800" dirty="0"/>
              <a:t>and select </a:t>
            </a:r>
            <a:r>
              <a:rPr lang="en-US" sz="2800" b="1" dirty="0">
                <a:solidFill>
                  <a:srgbClr val="0070C0"/>
                </a:solidFill>
              </a:rPr>
              <a:t>Move Chart </a:t>
            </a:r>
            <a:r>
              <a:rPr lang="en-US" sz="2800" dirty="0"/>
              <a:t>in the menu.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15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411760" y="1772816"/>
            <a:ext cx="4104456" cy="2448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2B87273-CA35-4AF6-AFE5-922311195FA0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2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9C684-A962-4B17-90DA-5AF4BABD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80" y="2060848"/>
            <a:ext cx="7632848" cy="3769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229600" cy="1143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In</a:t>
            </a:r>
            <a:r>
              <a:rPr lang="en-GB" sz="2800" b="1" dirty="0"/>
              <a:t> </a:t>
            </a:r>
            <a:r>
              <a:rPr lang="en-US" sz="2800" dirty="0"/>
              <a:t>the move chart window select </a:t>
            </a:r>
            <a:r>
              <a:rPr lang="en-US" sz="2800" b="1" dirty="0">
                <a:solidFill>
                  <a:srgbClr val="0070C0"/>
                </a:solidFill>
              </a:rPr>
              <a:t>New sheet.</a:t>
            </a:r>
            <a:r>
              <a:rPr lang="en-US" sz="2800" b="1" dirty="0"/>
              <a:t> </a:t>
            </a:r>
            <a:r>
              <a:rPr lang="en-US" sz="2800" dirty="0"/>
              <a:t>Then </a:t>
            </a:r>
            <a:r>
              <a:rPr lang="en-US" sz="2800" b="1" dirty="0">
                <a:solidFill>
                  <a:srgbClr val="0070C0"/>
                </a:solidFill>
              </a:rPr>
              <a:t>change the name </a:t>
            </a:r>
            <a:r>
              <a:rPr lang="en-US" sz="2800" dirty="0"/>
              <a:t>to </a:t>
            </a:r>
            <a:r>
              <a:rPr lang="en-US" sz="2800" b="1" dirty="0">
                <a:solidFill>
                  <a:srgbClr val="0070C0"/>
                </a:solidFill>
              </a:rPr>
              <a:t>“Graph”</a:t>
            </a:r>
            <a:r>
              <a:rPr lang="en-US" sz="2800" dirty="0"/>
              <a:t> and click on </a:t>
            </a:r>
            <a:r>
              <a:rPr lang="en-US" sz="2800" b="1" dirty="0">
                <a:solidFill>
                  <a:srgbClr val="0070C0"/>
                </a:solidFill>
              </a:rPr>
              <a:t>Ok</a:t>
            </a:r>
            <a:r>
              <a:rPr lang="en-US" sz="2800" dirty="0"/>
              <a:t>.</a:t>
            </a:r>
            <a:endParaRPr lang="en-GB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5724128" y="1336204"/>
            <a:ext cx="937084" cy="2452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CBE8DE-F848-4FD7-8C67-0F98568DD311}"/>
              </a:ext>
            </a:extLst>
          </p:cNvPr>
          <p:cNvCxnSpPr>
            <a:cxnSpLocks/>
          </p:cNvCxnSpPr>
          <p:nvPr/>
        </p:nvCxnSpPr>
        <p:spPr>
          <a:xfrm>
            <a:off x="4549781" y="1772816"/>
            <a:ext cx="1822419" cy="20882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1498079B-591C-4E04-8EEA-FD3B8AF92F1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3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DA84E9-F56D-43BD-8F8B-F91F11C6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17" y="1700808"/>
            <a:ext cx="5988790" cy="392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04501"/>
            <a:ext cx="8964488" cy="1143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Highlight “</a:t>
            </a:r>
            <a:r>
              <a:rPr lang="en-GB" sz="2800" b="1" dirty="0">
                <a:solidFill>
                  <a:srgbClr val="0070C0"/>
                </a:solidFill>
              </a:rPr>
              <a:t>Chart Title</a:t>
            </a:r>
            <a:r>
              <a:rPr lang="en-GB" sz="2800" dirty="0"/>
              <a:t>”, delete this text and type in the new the </a:t>
            </a:r>
            <a:r>
              <a:rPr lang="en-GB" sz="2800" b="1" dirty="0">
                <a:solidFill>
                  <a:srgbClr val="0070C0"/>
                </a:solidFill>
              </a:rPr>
              <a:t>title</a:t>
            </a:r>
            <a:r>
              <a:rPr lang="en-GB" sz="2800" b="1" dirty="0"/>
              <a:t> </a:t>
            </a:r>
            <a:r>
              <a:rPr lang="en-GB" sz="2800" dirty="0"/>
              <a:t>of the graph;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17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FA05-55CE-4CE0-8A18-649FCEB684E0}"/>
              </a:ext>
            </a:extLst>
          </p:cNvPr>
          <p:cNvSpPr txBox="1"/>
          <p:nvPr/>
        </p:nvSpPr>
        <p:spPr>
          <a:xfrm>
            <a:off x="2051720" y="5791889"/>
            <a:ext cx="540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“Acceleration versus Mass Ratio”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195736" y="1601495"/>
            <a:ext cx="1944216" cy="34600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37798D5-13B3-4A3A-9661-C42708C002ED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2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3BE2C-972B-48AF-8693-21851657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804155" cy="2664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656093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any number on the </a:t>
            </a:r>
            <a:r>
              <a:rPr lang="en-GB" sz="2800" b="1" dirty="0">
                <a:solidFill>
                  <a:srgbClr val="0070C0"/>
                </a:solidFill>
              </a:rPr>
              <a:t>x-axis</a:t>
            </a:r>
            <a:r>
              <a:rPr lang="en-GB" sz="2800" dirty="0"/>
              <a:t>, and then </a:t>
            </a:r>
            <a:r>
              <a:rPr lang="en-GB" sz="2800" b="1" dirty="0">
                <a:solidFill>
                  <a:srgbClr val="0070C0"/>
                </a:solidFill>
              </a:rPr>
              <a:t>right click</a:t>
            </a:r>
            <a:r>
              <a:rPr lang="en-GB" sz="2800" dirty="0"/>
              <a:t>, selecting </a:t>
            </a:r>
            <a:r>
              <a:rPr lang="en-GB" sz="2800" b="1" dirty="0">
                <a:solidFill>
                  <a:srgbClr val="0070C0"/>
                </a:solidFill>
              </a:rPr>
              <a:t>format axis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from the menu.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5796136" y="1202346"/>
            <a:ext cx="2304256" cy="28747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923928" y="1700808"/>
            <a:ext cx="2160240" cy="223224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E847DD5B-1A20-4013-8509-08DC0C2AFFB6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4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76224F-2519-4921-A8CA-2AD9E6D8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72552"/>
            <a:ext cx="7762183" cy="4173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07926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Click on </a:t>
            </a:r>
            <a:r>
              <a:rPr lang="en-GB" sz="2800" b="1" dirty="0">
                <a:solidFill>
                  <a:srgbClr val="0070C0"/>
                </a:solidFill>
              </a:rPr>
              <a:t>Fill &amp; Line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in the </a:t>
            </a:r>
            <a:r>
              <a:rPr lang="en-GB" sz="2800" b="1" dirty="0">
                <a:solidFill>
                  <a:srgbClr val="0070C0"/>
                </a:solidFill>
              </a:rPr>
              <a:t>Format Axis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menu.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5471084" y="1284531"/>
            <a:ext cx="2060712" cy="14020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15816" y="1284531"/>
            <a:ext cx="4536504" cy="171242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DE999C-7BE6-42AD-93C0-032D352B1900}"/>
              </a:ext>
            </a:extLst>
          </p:cNvPr>
          <p:cNvSpPr/>
          <p:nvPr/>
        </p:nvSpPr>
        <p:spPr>
          <a:xfrm>
            <a:off x="7466856" y="2927954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0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13CD6-F02C-43B7-B9D1-BAB8BF4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37355"/>
            <a:ext cx="6048851" cy="395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97DBE-B7E7-4F8C-8EFA-6AB3E93E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23" y="2737355"/>
            <a:ext cx="6042660" cy="3950018"/>
          </a:xfrm>
          <a:prstGeom prst="rect">
            <a:avLst/>
          </a:prstGeom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7999"/>
            <a:ext cx="8229600" cy="1143000"/>
          </a:xfrm>
        </p:spPr>
        <p:txBody>
          <a:bodyPr/>
          <a:lstStyle/>
          <a:p>
            <a:r>
              <a:rPr lang="en-GB" altLang="en-US" sz="3200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Aims of Today’</a:t>
            </a:r>
            <a:r>
              <a:rPr lang="en-GB" altLang="ja-JP" sz="3200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s Workshop (Part II)</a:t>
            </a:r>
            <a:endParaRPr lang="en-GB" altLang="en-US" sz="3200" b="1" dirty="0">
              <a:solidFill>
                <a:srgbClr val="0070C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302252" y="912428"/>
            <a:ext cx="8432241" cy="188242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To produce a high quality graph from experimental data using Excel.</a:t>
            </a:r>
          </a:p>
          <a:p>
            <a:r>
              <a:rPr lang="en-US" altLang="en-US" sz="2800" dirty="0"/>
              <a:t>To add linear </a:t>
            </a:r>
            <a:r>
              <a:rPr lang="en-US" altLang="en-US" sz="2800" dirty="0" err="1"/>
              <a:t>trendlines</a:t>
            </a:r>
            <a:r>
              <a:rPr lang="en-US" altLang="en-US" sz="2800" dirty="0"/>
              <a:t> to a graph using Excel.</a:t>
            </a:r>
          </a:p>
          <a:p>
            <a:r>
              <a:rPr lang="en-US" altLang="en-US" sz="2800" dirty="0">
                <a:ea typeface="ＭＳ Ｐゴシック" pitchFamily="84" charset="-128"/>
              </a:rPr>
              <a:t>To add uncertainty bars to a graph </a:t>
            </a:r>
            <a:r>
              <a:rPr lang="en-US" altLang="en-US" sz="2800" dirty="0"/>
              <a:t>using Excel.</a:t>
            </a:r>
          </a:p>
          <a:p>
            <a:endParaRPr lang="en-US" altLang="en-US" sz="2800" dirty="0">
              <a:ea typeface="ＭＳ Ｐゴシック" pitchFamily="84" charset="-128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sz="2800" dirty="0">
              <a:ea typeface="ＭＳ Ｐゴシック" pitchFamily="84" charset="-128"/>
            </a:endParaRPr>
          </a:p>
          <a:p>
            <a:pPr marL="609600" indent="-609600" eaLnBrk="1" hangingPunct="1">
              <a:buFontTx/>
              <a:buAutoNum type="arabicPeriod"/>
              <a:defRPr/>
            </a:pPr>
            <a:endParaRPr lang="en-GB" altLang="en-US" sz="2800" dirty="0">
              <a:ea typeface="ＭＳ Ｐゴシック" pitchFamily="84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95CDE6C7-D729-489E-B014-9A3FEDEB00B3}" type="slidenum">
              <a:rPr lang="en-GB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2</a:t>
            </a:fld>
            <a:endParaRPr lang="en-GB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6EA7F2-39A3-46EF-933F-57772C8AD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23" y="2737355"/>
            <a:ext cx="6042660" cy="39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026"/>
          <a:stretch/>
        </p:blipFill>
        <p:spPr>
          <a:xfrm>
            <a:off x="4788024" y="1124744"/>
            <a:ext cx="2524125" cy="4006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61" y="1006210"/>
            <a:ext cx="2895012" cy="3693451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Select </a:t>
            </a:r>
            <a:r>
              <a:rPr lang="en-GB" sz="2800" b="1" dirty="0">
                <a:solidFill>
                  <a:srgbClr val="0070C0"/>
                </a:solidFill>
              </a:rPr>
              <a:t>Line</a:t>
            </a:r>
            <a:r>
              <a:rPr lang="en-GB" sz="2800" dirty="0"/>
              <a:t> and set the </a:t>
            </a:r>
            <a:r>
              <a:rPr lang="en-GB" sz="2800" b="1" dirty="0">
                <a:solidFill>
                  <a:srgbClr val="0070C0"/>
                </a:solidFill>
              </a:rPr>
              <a:t>line colour to black </a:t>
            </a:r>
            <a:r>
              <a:rPr lang="en-GB" sz="2800" dirty="0"/>
              <a:t>and adjust the </a:t>
            </a:r>
            <a:r>
              <a:rPr lang="en-GB" sz="2800" b="1" dirty="0">
                <a:solidFill>
                  <a:srgbClr val="0070C0"/>
                </a:solidFill>
              </a:rPr>
              <a:t>Width</a:t>
            </a:r>
            <a:r>
              <a:rPr lang="en-GB" sz="2800" dirty="0"/>
              <a:t> to </a:t>
            </a:r>
            <a:r>
              <a:rPr lang="en-GB" sz="2800" b="1" dirty="0">
                <a:solidFill>
                  <a:srgbClr val="0070C0"/>
                </a:solidFill>
              </a:rPr>
              <a:t>3</a:t>
            </a:r>
            <a:r>
              <a:rPr lang="en-GB" sz="2800" dirty="0"/>
              <a:t> and.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  <a:t>Repeat the process for the y-axis.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20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97861" y="1412776"/>
            <a:ext cx="2006187" cy="11521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F6A50F-E9A4-4FD8-AEF0-52924CFE07DE}"/>
              </a:ext>
            </a:extLst>
          </p:cNvPr>
          <p:cNvCxnSpPr>
            <a:cxnSpLocks/>
          </p:cNvCxnSpPr>
          <p:nvPr/>
        </p:nvCxnSpPr>
        <p:spPr>
          <a:xfrm>
            <a:off x="3097373" y="2282075"/>
            <a:ext cx="3562859" cy="150696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2D500-0C2A-4787-A284-114393AA18AF}"/>
              </a:ext>
            </a:extLst>
          </p:cNvPr>
          <p:cNvCxnSpPr>
            <a:cxnSpLocks/>
          </p:cNvCxnSpPr>
          <p:nvPr/>
        </p:nvCxnSpPr>
        <p:spPr>
          <a:xfrm>
            <a:off x="2420238" y="3056218"/>
            <a:ext cx="3951962" cy="13088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1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95023-823D-4833-84C0-EA06D0F9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00" y="1893392"/>
            <a:ext cx="6662167" cy="4277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28" y="620688"/>
            <a:ext cx="8669052" cy="1143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Left click </a:t>
            </a:r>
            <a:r>
              <a:rPr lang="en-US" sz="2800" dirty="0"/>
              <a:t>on any </a:t>
            </a:r>
            <a:r>
              <a:rPr lang="en-US" sz="2800" b="1" dirty="0">
                <a:solidFill>
                  <a:srgbClr val="0070C0"/>
                </a:solidFill>
              </a:rPr>
              <a:t>number on x-axis</a:t>
            </a:r>
            <a:r>
              <a:rPr lang="en-US" sz="2800" dirty="0"/>
              <a:t>, select the </a:t>
            </a:r>
            <a:r>
              <a:rPr lang="en-US" sz="2800" b="1" dirty="0">
                <a:solidFill>
                  <a:srgbClr val="0070C0"/>
                </a:solidFill>
              </a:rPr>
              <a:t>Home tab</a:t>
            </a:r>
            <a:r>
              <a:rPr lang="en-US" sz="2800" dirty="0"/>
              <a:t> and adjust the </a:t>
            </a:r>
            <a:r>
              <a:rPr lang="en-US" sz="2800" b="1" dirty="0">
                <a:solidFill>
                  <a:srgbClr val="0070C0"/>
                </a:solidFill>
              </a:rPr>
              <a:t>font size to 20</a:t>
            </a:r>
            <a:r>
              <a:rPr lang="en-US" sz="2800" dirty="0"/>
              <a:t>. Repeat for the y-axis.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21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1043608" y="1628800"/>
            <a:ext cx="341325" cy="43204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483768" y="1628800"/>
            <a:ext cx="1944216" cy="158417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9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0C973-F56F-4CE7-B8EB-91D420B5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84" y="1646033"/>
            <a:ext cx="7205631" cy="453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76" y="692696"/>
            <a:ext cx="9144000" cy="789683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Left click on the </a:t>
            </a:r>
            <a:r>
              <a:rPr lang="en-GB" sz="2800" b="1" dirty="0">
                <a:solidFill>
                  <a:srgbClr val="0070C0"/>
                </a:solidFill>
              </a:rPr>
              <a:t>graph title and </a:t>
            </a:r>
            <a:r>
              <a:rPr lang="en-GB" sz="2800" dirty="0"/>
              <a:t>set the </a:t>
            </a:r>
            <a:r>
              <a:rPr lang="en-GB" sz="2800" b="1" dirty="0">
                <a:solidFill>
                  <a:srgbClr val="0070C0"/>
                </a:solidFill>
              </a:rPr>
              <a:t>font size </a:t>
            </a:r>
            <a:r>
              <a:rPr lang="en-GB" sz="2800" dirty="0"/>
              <a:t>to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b="1" dirty="0">
                <a:solidFill>
                  <a:srgbClr val="7030A0"/>
                </a:solidFill>
              </a:rPr>
              <a:t>24</a:t>
            </a:r>
            <a:r>
              <a:rPr lang="en-GB" sz="2800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4595884" y="1285460"/>
            <a:ext cx="408164" cy="12770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411760" y="1285460"/>
            <a:ext cx="5472608" cy="1781095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A6313DE-BF09-4720-B40D-808B598A1958}"/>
              </a:ext>
            </a:extLst>
          </p:cNvPr>
          <p:cNvSpPr/>
          <p:nvPr/>
        </p:nvSpPr>
        <p:spPr>
          <a:xfrm>
            <a:off x="2123728" y="3066555"/>
            <a:ext cx="252000" cy="2520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006903-B888-4809-80EB-5FB237318AFF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96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3BAB9-855A-4C90-9468-D0E750D3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30884"/>
            <a:ext cx="6820234" cy="4150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714140"/>
            <a:ext cx="8280920" cy="1008112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  <a:tabLst>
                <a:tab pos="6821488" algn="l"/>
              </a:tabLst>
            </a:pPr>
            <a:r>
              <a:rPr lang="en-GB" sz="2800" b="1" dirty="0">
                <a:solidFill>
                  <a:srgbClr val="0070C0"/>
                </a:solidFill>
              </a:rPr>
              <a:t>Click Chart Design &gt; Add Chart Element &gt; Axis Titles &gt; Primary Horizontal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23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267744" y="1569108"/>
            <a:ext cx="432048" cy="9237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95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8DBC1E-9FCB-4756-853F-14355C4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11305" cy="4551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61688"/>
            <a:ext cx="9144000" cy="1421904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  <a:tabLst>
                <a:tab pos="6821488" algn="l"/>
              </a:tabLst>
            </a:pPr>
            <a:r>
              <a:rPr lang="en-GB" sz="2800" b="1" dirty="0">
                <a:solidFill>
                  <a:srgbClr val="0070C0"/>
                </a:solidFill>
              </a:rPr>
              <a:t>Click Chart Design &gt; Add Chart Element &gt; Axis Titles &gt; Primary Vertical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24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411760" y="1596408"/>
            <a:ext cx="0" cy="11330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08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C23655-6FAE-464E-A97C-F94BBD08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55412"/>
            <a:ext cx="7140624" cy="466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38" y="764704"/>
            <a:ext cx="9144000" cy="1052736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Copy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rgbClr val="0070C0"/>
                </a:solidFill>
              </a:rPr>
              <a:t>paste</a:t>
            </a:r>
            <a:r>
              <a:rPr lang="en-GB" sz="2800" dirty="0"/>
              <a:t> “m2/(m1+m2)” in to the </a:t>
            </a:r>
            <a:r>
              <a:rPr lang="en-GB" sz="2800" b="1" dirty="0">
                <a:solidFill>
                  <a:srgbClr val="0070C0"/>
                </a:solidFill>
              </a:rPr>
              <a:t>x-axis title </a:t>
            </a:r>
            <a:r>
              <a:rPr lang="en-GB" sz="2800" dirty="0"/>
              <a:t>and “Acceleration (m∙s-2)” in to the </a:t>
            </a:r>
            <a:r>
              <a:rPr lang="en-GB" sz="2800" b="1" dirty="0">
                <a:solidFill>
                  <a:srgbClr val="0070C0"/>
                </a:solidFill>
              </a:rPr>
              <a:t>y-axis title</a:t>
            </a:r>
            <a:r>
              <a:rPr lang="en-GB" sz="28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25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779912" y="1291072"/>
            <a:ext cx="617984" cy="46582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1043608" y="1700808"/>
            <a:ext cx="288032" cy="18722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98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36" y="689878"/>
            <a:ext cx="9144000" cy="1368152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rgbClr val="0070C0"/>
                </a:solidFill>
              </a:rPr>
              <a:t>x-axis title </a:t>
            </a:r>
            <a:r>
              <a:rPr lang="en-GB" sz="2800" dirty="0"/>
              <a:t>and increase the font size to 20.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  <a:t>Do the same for the y-axis title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GB" sz="2800" dirty="0"/>
              <a:t>You may find you need to shrink the main graph at this point.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26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C72E-6A09-4953-8B77-89D210F27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94734" cy="43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ADCC-4FA0-4BA8-AF0B-24D0F7AF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060227"/>
            <a:ext cx="3260160" cy="566124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1012553"/>
            <a:ext cx="3816424" cy="2232248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Highlight</a:t>
            </a:r>
            <a:r>
              <a:rPr lang="en-GB" sz="2800" dirty="0"/>
              <a:t> the </a:t>
            </a:r>
            <a:r>
              <a:rPr lang="en-GB" sz="2800" b="1" dirty="0"/>
              <a:t>“-2”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0070C0"/>
                </a:solidFill>
              </a:rPr>
              <a:t>right click </a:t>
            </a:r>
            <a:r>
              <a:rPr lang="en-GB" sz="2800" dirty="0"/>
              <a:t>and select </a:t>
            </a:r>
            <a:r>
              <a:rPr lang="en-GB" sz="2800" b="1" dirty="0">
                <a:solidFill>
                  <a:srgbClr val="0070C0"/>
                </a:solidFill>
              </a:rPr>
              <a:t>Font</a:t>
            </a:r>
            <a:r>
              <a:rPr lang="en-GB" sz="2800" dirty="0"/>
              <a:t> from the menu. </a:t>
            </a:r>
            <a:endParaRPr lang="en-GB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27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635896" y="1772816"/>
            <a:ext cx="1872208" cy="20162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30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692696"/>
            <a:ext cx="9144000" cy="864096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3000" dirty="0"/>
              <a:t>Select </a:t>
            </a:r>
            <a:r>
              <a:rPr lang="en-GB" sz="3000" b="1" dirty="0">
                <a:solidFill>
                  <a:srgbClr val="0070C0"/>
                </a:solidFill>
              </a:rPr>
              <a:t>superscript</a:t>
            </a:r>
            <a:r>
              <a:rPr lang="en-GB" sz="3000" b="1" dirty="0"/>
              <a:t> </a:t>
            </a:r>
            <a:r>
              <a:rPr lang="en-GB" sz="3000" dirty="0"/>
              <a:t>from the option box and click </a:t>
            </a:r>
            <a:r>
              <a:rPr lang="en-GB" sz="3000" b="1" dirty="0">
                <a:solidFill>
                  <a:srgbClr val="0070C0"/>
                </a:solidFill>
              </a:rPr>
              <a:t>OK</a:t>
            </a:r>
            <a:r>
              <a:rPr lang="en-GB" sz="3000" dirty="0">
                <a:solidFill>
                  <a:srgbClr val="0070C0"/>
                </a:solidFill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338" t="32986" r="36162" b="35479"/>
          <a:stretch/>
        </p:blipFill>
        <p:spPr>
          <a:xfrm>
            <a:off x="1115616" y="1556792"/>
            <a:ext cx="7062122" cy="455539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1907704" y="1340768"/>
            <a:ext cx="648072" cy="3168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03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3724" y="764704"/>
            <a:ext cx="9144000" cy="108012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Now repeat this process </a:t>
            </a:r>
            <a:r>
              <a:rPr lang="en-GB" sz="2800" dirty="0"/>
              <a:t>for </a:t>
            </a:r>
            <a:r>
              <a:rPr lang="en-GB" sz="2800" b="1" dirty="0">
                <a:solidFill>
                  <a:srgbClr val="0070C0"/>
                </a:solidFill>
              </a:rPr>
              <a:t>each of the numbers in the x-axis label</a:t>
            </a:r>
            <a:r>
              <a:rPr lang="en-GB" sz="2800" dirty="0"/>
              <a:t>. Except instead of superscript, click on </a:t>
            </a:r>
            <a:r>
              <a:rPr lang="en-GB" sz="2800" b="1" dirty="0">
                <a:solidFill>
                  <a:srgbClr val="0070C0"/>
                </a:solidFill>
              </a:rPr>
              <a:t>subscript.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29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755" t="32835" r="36338" b="34735"/>
          <a:stretch/>
        </p:blipFill>
        <p:spPr>
          <a:xfrm>
            <a:off x="1087848" y="1958910"/>
            <a:ext cx="7095949" cy="463844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051720" y="1700808"/>
            <a:ext cx="6132078" cy="35516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13CD6-F02C-43B7-B9D1-BAB8BF45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37355"/>
            <a:ext cx="6048851" cy="395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97DBE-B7E7-4F8C-8EFA-6AB3E93E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23" y="2737355"/>
            <a:ext cx="6042660" cy="3950018"/>
          </a:xfrm>
          <a:prstGeom prst="rect">
            <a:avLst/>
          </a:prstGeom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7999"/>
            <a:ext cx="8229600" cy="1143000"/>
          </a:xfrm>
        </p:spPr>
        <p:txBody>
          <a:bodyPr/>
          <a:lstStyle/>
          <a:p>
            <a:r>
              <a:rPr lang="en-GB" altLang="en-US" sz="3200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Aims of Today’</a:t>
            </a:r>
            <a:r>
              <a:rPr lang="en-GB" altLang="ja-JP" sz="3200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s Workshop (Part II)</a:t>
            </a:r>
            <a:endParaRPr lang="en-GB" altLang="en-US" sz="3200" b="1" dirty="0">
              <a:solidFill>
                <a:srgbClr val="0070C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302252" y="912428"/>
            <a:ext cx="8432241" cy="1882428"/>
          </a:xfrm>
        </p:spPr>
        <p:txBody>
          <a:bodyPr>
            <a:normAutofit/>
          </a:bodyPr>
          <a:lstStyle/>
          <a:p>
            <a:r>
              <a:rPr lang="en-US" sz="2800" dirty="0"/>
              <a:t>To calculate the uncertainty in Trendline values</a:t>
            </a:r>
          </a:p>
          <a:p>
            <a:r>
              <a:rPr lang="en-US" altLang="en-US" sz="2800" dirty="0"/>
              <a:t>To compare results using a graph and come to an evidence-based conclusion.</a:t>
            </a:r>
          </a:p>
          <a:p>
            <a:endParaRPr lang="en-US" altLang="en-US" sz="2800" dirty="0">
              <a:ea typeface="ＭＳ Ｐゴシック" pitchFamily="84" charset="-128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sz="2800" dirty="0">
              <a:ea typeface="ＭＳ Ｐゴシック" pitchFamily="84" charset="-128"/>
            </a:endParaRPr>
          </a:p>
          <a:p>
            <a:pPr marL="609600" indent="-609600" eaLnBrk="1" hangingPunct="1">
              <a:buFontTx/>
              <a:buAutoNum type="arabicPeriod"/>
              <a:defRPr/>
            </a:pPr>
            <a:endParaRPr lang="en-GB" altLang="en-US" sz="2800" dirty="0">
              <a:ea typeface="ＭＳ Ｐゴシック" pitchFamily="84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95CDE6C7-D729-489E-B014-9A3FEDEB00B3}" type="slidenum">
              <a:rPr lang="en-GB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3</a:t>
            </a:fld>
            <a:endParaRPr lang="en-GB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6EA7F2-39A3-46EF-933F-57772C8AD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23" y="2737355"/>
            <a:ext cx="6042660" cy="39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00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444597"/>
            <a:ext cx="9144000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The graph should now look like this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09649E-EA37-46CE-BDE6-8A625B5A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1" y="1426297"/>
            <a:ext cx="7920880" cy="51724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5D5B9-A8BE-48B9-894F-B4A01A1C6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458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9144000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Click on </a:t>
            </a:r>
            <a:r>
              <a:rPr lang="en-GB" sz="2800" dirty="0"/>
              <a:t>one of the </a:t>
            </a:r>
            <a:r>
              <a:rPr lang="en-GB" sz="2800" b="1" dirty="0">
                <a:solidFill>
                  <a:srgbClr val="0070C0"/>
                </a:solidFill>
              </a:rPr>
              <a:t>predicted values </a:t>
            </a:r>
            <a:r>
              <a:rPr lang="en-GB" sz="2800" dirty="0"/>
              <a:t>(red values), now </a:t>
            </a:r>
            <a:r>
              <a:rPr lang="en-GB" sz="2800" b="1" dirty="0">
                <a:solidFill>
                  <a:srgbClr val="0070C0"/>
                </a:solidFill>
              </a:rPr>
              <a:t>right click </a:t>
            </a:r>
            <a:r>
              <a:rPr lang="en-GB" sz="2800" dirty="0"/>
              <a:t>and choose </a:t>
            </a:r>
            <a:r>
              <a:rPr lang="en-GB" sz="2800" b="1" dirty="0">
                <a:solidFill>
                  <a:srgbClr val="0070C0"/>
                </a:solidFill>
              </a:rPr>
              <a:t>format data series </a:t>
            </a:r>
            <a:r>
              <a:rPr lang="en-GB" sz="2800" dirty="0"/>
              <a:t>from the menu.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77020-E017-43AC-9AC2-00836AF5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34" y="1769684"/>
            <a:ext cx="7473331" cy="47869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F7744C-7DC4-402C-90A8-D1A1762BDDAA}"/>
              </a:ext>
            </a:extLst>
          </p:cNvPr>
          <p:cNvCxnSpPr>
            <a:cxnSpLocks/>
          </p:cNvCxnSpPr>
          <p:nvPr/>
        </p:nvCxnSpPr>
        <p:spPr>
          <a:xfrm>
            <a:off x="4439382" y="1653200"/>
            <a:ext cx="2796914" cy="27839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58F4C-1741-4F80-A64B-BFB2D384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36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1489" y="854968"/>
            <a:ext cx="5112568" cy="1643984"/>
          </a:xfrm>
        </p:spPr>
        <p:txBody>
          <a:bodyPr>
            <a:normAutofit fontScale="90000"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From the menu on the right side of the screen click on fill &amp; line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Then click on marker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6644A-D892-4C2B-8937-98C16D74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16518"/>
            <a:ext cx="3567895" cy="3715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F7744C-7DC4-402C-90A8-D1A1762BDDAA}"/>
              </a:ext>
            </a:extLst>
          </p:cNvPr>
          <p:cNvCxnSpPr>
            <a:cxnSpLocks/>
          </p:cNvCxnSpPr>
          <p:nvPr/>
        </p:nvCxnSpPr>
        <p:spPr>
          <a:xfrm>
            <a:off x="4439382" y="1653200"/>
            <a:ext cx="1356754" cy="33564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26E44F-38FF-4148-A6C8-1CF26D298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01008"/>
            <a:ext cx="3382504" cy="24042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5E738E-9084-4133-BB2C-DF7912E32027}"/>
              </a:ext>
            </a:extLst>
          </p:cNvPr>
          <p:cNvCxnSpPr>
            <a:cxnSpLocks/>
          </p:cNvCxnSpPr>
          <p:nvPr/>
        </p:nvCxnSpPr>
        <p:spPr>
          <a:xfrm flipH="1">
            <a:off x="2411760" y="2606386"/>
            <a:ext cx="344035" cy="247879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54604-D32D-47E5-957D-87E9A9A8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787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185" y="894684"/>
            <a:ext cx="5112568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Next click on the marker options tab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BE8B3-BB53-4D59-A655-316C5A5F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121072"/>
            <a:ext cx="3305707" cy="54178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F7744C-7DC4-402C-90A8-D1A1762BDDAA}"/>
              </a:ext>
            </a:extLst>
          </p:cNvPr>
          <p:cNvCxnSpPr>
            <a:cxnSpLocks/>
          </p:cNvCxnSpPr>
          <p:nvPr/>
        </p:nvCxnSpPr>
        <p:spPr>
          <a:xfrm>
            <a:off x="2555776" y="1772816"/>
            <a:ext cx="3384376" cy="10081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519CCF3-9936-490B-8614-07D36A718D62}"/>
              </a:ext>
            </a:extLst>
          </p:cNvPr>
          <p:cNvSpPr txBox="1">
            <a:spLocks/>
          </p:cNvSpPr>
          <p:nvPr/>
        </p:nvSpPr>
        <p:spPr>
          <a:xfrm>
            <a:off x="258675" y="2864606"/>
            <a:ext cx="511256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Now choose the triangle symbol from the drop down menu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6233C1-CFEF-4DF4-9D29-42DC64C58FEE}"/>
              </a:ext>
            </a:extLst>
          </p:cNvPr>
          <p:cNvCxnSpPr>
            <a:cxnSpLocks/>
          </p:cNvCxnSpPr>
          <p:nvPr/>
        </p:nvCxnSpPr>
        <p:spPr>
          <a:xfrm>
            <a:off x="4427984" y="3651808"/>
            <a:ext cx="2304256" cy="10013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515AA-1392-4A5C-9ACB-50570052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45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00A6D-BC2D-4EFC-B1BA-FB647B99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8" y="1804738"/>
            <a:ext cx="8031623" cy="43247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9144000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To finish off the graph, </a:t>
            </a: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 </a:t>
            </a:r>
            <a:r>
              <a:rPr lang="en-GB" sz="2800" b="1" dirty="0">
                <a:solidFill>
                  <a:srgbClr val="0070C0"/>
                </a:solidFill>
              </a:rPr>
              <a:t>x-axis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and choose </a:t>
            </a:r>
            <a:r>
              <a:rPr lang="en-GB" sz="2800" b="1" dirty="0">
                <a:solidFill>
                  <a:srgbClr val="0070C0"/>
                </a:solidFill>
              </a:rPr>
              <a:t>Axis Options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from the right hand menu.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135126" y="1628800"/>
            <a:ext cx="5677234" cy="12961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827A821-BBE9-4DCD-BF2A-01145AD9F7A8}"/>
              </a:ext>
            </a:extLst>
          </p:cNvPr>
          <p:cNvSpPr/>
          <p:nvPr/>
        </p:nvSpPr>
        <p:spPr>
          <a:xfrm>
            <a:off x="7812360" y="2867291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29CA2D-85A6-49E5-B0B0-1237337F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769507"/>
            <a:ext cx="9144000" cy="72008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Set the </a:t>
            </a:r>
            <a:r>
              <a:rPr lang="en-GB" sz="2800" b="1" dirty="0">
                <a:solidFill>
                  <a:srgbClr val="0070C0"/>
                </a:solidFill>
              </a:rPr>
              <a:t>Minimum Bound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to 0.30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2C46C-DCBA-47F3-90FE-389BEF3FA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77"/>
          <a:stretch/>
        </p:blipFill>
        <p:spPr>
          <a:xfrm>
            <a:off x="3059832" y="1664229"/>
            <a:ext cx="2016224" cy="46948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B3032C7-62FD-499C-B32E-3FE26C11E753}"/>
              </a:ext>
            </a:extLst>
          </p:cNvPr>
          <p:cNvSpPr/>
          <p:nvPr/>
        </p:nvSpPr>
        <p:spPr>
          <a:xfrm>
            <a:off x="3563888" y="2564904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823763" y="1372581"/>
            <a:ext cx="908850" cy="124241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ABB2D-EFAF-40D8-87AD-6CEE73EE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505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8688F-E5A3-48DE-BEC1-295D1AEE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6" r="-1"/>
          <a:stretch/>
        </p:blipFill>
        <p:spPr>
          <a:xfrm>
            <a:off x="3433778" y="1598703"/>
            <a:ext cx="1478895" cy="43243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769507"/>
            <a:ext cx="9144000" cy="72008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expand the </a:t>
            </a:r>
            <a:r>
              <a:rPr lang="en-GB" sz="2800" b="1" dirty="0">
                <a:solidFill>
                  <a:srgbClr val="0070C0"/>
                </a:solidFill>
              </a:rPr>
              <a:t>Tick Marks </a:t>
            </a:r>
            <a:r>
              <a:rPr lang="en-GB" sz="2800" dirty="0"/>
              <a:t>menu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3032C7-62FD-499C-B32E-3FE26C11E753}"/>
              </a:ext>
            </a:extLst>
          </p:cNvPr>
          <p:cNvSpPr/>
          <p:nvPr/>
        </p:nvSpPr>
        <p:spPr>
          <a:xfrm>
            <a:off x="3635896" y="4520168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851920" y="1340768"/>
            <a:ext cx="216024" cy="30243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10848-2937-4B96-9262-592B2FDB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108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1E4B2-C789-4124-A3CF-5BCF39808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2"/>
          <a:stretch/>
        </p:blipFill>
        <p:spPr>
          <a:xfrm>
            <a:off x="3610524" y="1603019"/>
            <a:ext cx="1743541" cy="43089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769507"/>
            <a:ext cx="9144000" cy="72008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Set the </a:t>
            </a:r>
            <a:r>
              <a:rPr lang="en-GB" sz="2800" b="1" dirty="0">
                <a:solidFill>
                  <a:srgbClr val="0070C0"/>
                </a:solidFill>
              </a:rPr>
              <a:t>Major Type </a:t>
            </a:r>
            <a:r>
              <a:rPr lang="en-GB" sz="2800" dirty="0"/>
              <a:t>to </a:t>
            </a:r>
            <a:r>
              <a:rPr lang="en-GB" sz="2800" b="1" dirty="0">
                <a:solidFill>
                  <a:srgbClr val="0070C0"/>
                </a:solidFill>
              </a:rPr>
              <a:t>Outside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3032C7-62FD-499C-B32E-3FE26C11E753}"/>
              </a:ext>
            </a:extLst>
          </p:cNvPr>
          <p:cNvSpPr/>
          <p:nvPr/>
        </p:nvSpPr>
        <p:spPr>
          <a:xfrm>
            <a:off x="3610524" y="4481487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823763" y="1372581"/>
            <a:ext cx="1028157" cy="310890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89AFC-D7EF-44F8-A8C0-7C0D1ED62456}"/>
              </a:ext>
            </a:extLst>
          </p:cNvPr>
          <p:cNvCxnSpPr>
            <a:cxnSpLocks/>
          </p:cNvCxnSpPr>
          <p:nvPr/>
        </p:nvCxnSpPr>
        <p:spPr>
          <a:xfrm>
            <a:off x="4932040" y="1340768"/>
            <a:ext cx="90314" cy="3600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AD03B-C68E-4643-A759-C902F598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615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A7238-FE07-4AE7-ADF0-D478A2EE4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19"/>
          <a:stretch/>
        </p:blipFill>
        <p:spPr>
          <a:xfrm>
            <a:off x="2195736" y="1772816"/>
            <a:ext cx="1730249" cy="392439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876213"/>
            <a:ext cx="9144000" cy="648072"/>
          </a:xfrm>
        </p:spPr>
        <p:txBody>
          <a:bodyPr>
            <a:normAutofit fontScale="90000"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Repeat for the previous steps for the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  <a:t>y-axis</a:t>
            </a:r>
            <a:r>
              <a:rPr lang="en-GB" sz="2800" dirty="0"/>
              <a:t>, set the </a:t>
            </a:r>
            <a:r>
              <a:rPr lang="en-GB" sz="2800" b="1" dirty="0">
                <a:solidFill>
                  <a:srgbClr val="0070C0"/>
                </a:solidFill>
              </a:rPr>
              <a:t>Minimum Bound </a:t>
            </a:r>
            <a:r>
              <a:rPr lang="en-GB" sz="2800" dirty="0"/>
              <a:t>to 3.0 and add the </a:t>
            </a:r>
            <a:r>
              <a:rPr lang="en-GB" sz="2800" b="1" dirty="0">
                <a:solidFill>
                  <a:srgbClr val="0070C0"/>
                </a:solidFill>
              </a:rPr>
              <a:t>Major Type Tick Marks</a:t>
            </a:r>
            <a:r>
              <a:rPr lang="en-GB" sz="2800" dirty="0"/>
              <a:t> to </a:t>
            </a:r>
            <a:r>
              <a:rPr lang="en-GB" sz="2800" b="1" dirty="0">
                <a:solidFill>
                  <a:srgbClr val="0070C0"/>
                </a:solidFill>
              </a:rPr>
              <a:t>Outside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899592" y="1628800"/>
            <a:ext cx="1728192" cy="11251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DE4288C-775D-48B6-B08E-5F9459F9774E}"/>
              </a:ext>
            </a:extLst>
          </p:cNvPr>
          <p:cNvSpPr/>
          <p:nvPr/>
        </p:nvSpPr>
        <p:spPr>
          <a:xfrm>
            <a:off x="2699792" y="2582920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08D31-05CD-4A1B-961D-AA0A57E6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77" y="2204864"/>
            <a:ext cx="3861723" cy="22322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2B56930-7D63-4ABE-87EA-9E7F4C254C0A}"/>
              </a:ext>
            </a:extLst>
          </p:cNvPr>
          <p:cNvSpPr/>
          <p:nvPr/>
        </p:nvSpPr>
        <p:spPr>
          <a:xfrm>
            <a:off x="5222129" y="2708920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91B89-24EF-403A-8813-2CB88A15280B}"/>
              </a:ext>
            </a:extLst>
          </p:cNvPr>
          <p:cNvCxnSpPr>
            <a:cxnSpLocks/>
          </p:cNvCxnSpPr>
          <p:nvPr/>
        </p:nvCxnSpPr>
        <p:spPr>
          <a:xfrm>
            <a:off x="4751011" y="1582826"/>
            <a:ext cx="541069" cy="11256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26218B-D91F-446D-8A0E-97F1E491222C}"/>
              </a:ext>
            </a:extLst>
          </p:cNvPr>
          <p:cNvCxnSpPr>
            <a:cxnSpLocks/>
          </p:cNvCxnSpPr>
          <p:nvPr/>
        </p:nvCxnSpPr>
        <p:spPr>
          <a:xfrm flipH="1">
            <a:off x="7740352" y="1545530"/>
            <a:ext cx="66653" cy="19554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1085C-C734-488E-B3C4-1AD727D7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924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680" y="737898"/>
            <a:ext cx="8229600" cy="720081"/>
          </a:xfrm>
        </p:spPr>
        <p:txBody>
          <a:bodyPr>
            <a:normAutofit fontScale="85000" lnSpcReduction="20000"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This completes the first task and your graph should look like the example below.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39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One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FAA26-1C53-4005-A28B-FE6E3ED7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59120"/>
            <a:ext cx="7571184" cy="49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When producing an experimental graph it is useful to consider the following checklist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4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Introduction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altLang="en-US" sz="3200" b="1" kern="0" dirty="0">
              <a:solidFill>
                <a:srgbClr val="7030A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72690" y="1949412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“Error”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5239859"/>
            <a:ext cx="9036496" cy="896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 will cover how to produce a graph with all of these elements in todays computer lab.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/>
          </a:bodyPr>
          <a:lstStyle/>
          <a:p>
            <a:r>
              <a:rPr lang="en-US" sz="2800" dirty="0"/>
              <a:t>We have now covered the following areas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40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 Checklist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971600" y="1628800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“Error”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pic>
        <p:nvPicPr>
          <p:cNvPr id="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46" y="1688436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46" y="222512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56" y="2912047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56" y="3867580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3584" y="2050972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3584" y="1485755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3584" y="3811596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2" descr="http://images.clipartpanda.com/tick-clipart-KTnby6jTq.png">
            <a:extLst>
              <a:ext uri="{FF2B5EF4-FFF2-40B4-BE49-F238E27FC236}">
                <a16:creationId xmlns:a16="http://schemas.microsoft.com/office/drawing/2014/main" id="{AD95909F-1961-4FD1-B2A1-651FD815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63865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Task 2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Linear Trendlines 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41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06787-CA2C-48B9-A176-B9A3F856F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67" y="854968"/>
            <a:ext cx="859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Lets add the </a:t>
            </a:r>
            <a:r>
              <a:rPr lang="en-GB" sz="2800" b="1" dirty="0">
                <a:solidFill>
                  <a:srgbClr val="7030A0"/>
                </a:solidFill>
              </a:rPr>
              <a:t>trendlines</a:t>
            </a:r>
            <a:r>
              <a:rPr lang="en-GB" sz="2800" dirty="0"/>
              <a:t> (line of best fit) to the sets of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42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34BFB-5B4A-463A-B690-90154BBF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8" y="1378188"/>
            <a:ext cx="7623298" cy="49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52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476277"/>
            <a:ext cx="9144000" cy="122453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Make sure your graph looks like the one below before you start to add the trendlines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43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1DD98-7096-418B-B80C-1A603C3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59120"/>
            <a:ext cx="7571184" cy="49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58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0B4A6-C371-4CD9-9589-CBE3C066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04" y="1771213"/>
            <a:ext cx="7164288" cy="4701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547201"/>
            <a:ext cx="8607686" cy="1340717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Right click over any data point from the </a:t>
            </a:r>
            <a:r>
              <a:rPr lang="en-GB" sz="2800" b="1" dirty="0">
                <a:solidFill>
                  <a:srgbClr val="0070C0"/>
                </a:solidFill>
              </a:rPr>
              <a:t>measured data. </a:t>
            </a:r>
            <a:r>
              <a:rPr lang="en-GB" sz="2800" dirty="0"/>
              <a:t>From the menu select </a:t>
            </a:r>
            <a:r>
              <a:rPr lang="en-GB" sz="2800" b="1" dirty="0">
                <a:solidFill>
                  <a:srgbClr val="0070C0"/>
                </a:solidFill>
              </a:rPr>
              <a:t>Add Trendline</a:t>
            </a:r>
            <a:r>
              <a:rPr lang="en-GB" sz="28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44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6511899" y="1548926"/>
            <a:ext cx="220341" cy="25732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8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F9F1B98-47A3-4C4C-9365-7A52F8AB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" y="2063995"/>
            <a:ext cx="7830616" cy="4133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12" y="764704"/>
            <a:ext cx="8999984" cy="108012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Select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rgbClr val="0070C0"/>
                </a:solidFill>
              </a:rPr>
              <a:t>Linear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rgbClr val="0070C0"/>
                </a:solidFill>
              </a:rPr>
              <a:t>Trendline Options</a:t>
            </a:r>
            <a:r>
              <a:rPr lang="en-GB" sz="2800" dirty="0"/>
              <a:t> and select the “</a:t>
            </a:r>
            <a:r>
              <a:rPr lang="en-GB" sz="2800" b="1" dirty="0">
                <a:solidFill>
                  <a:srgbClr val="0070C0"/>
                </a:solidFill>
              </a:rPr>
              <a:t>Display Equation on chart</a:t>
            </a:r>
            <a:r>
              <a:rPr lang="en-GB" sz="2800" dirty="0"/>
              <a:t>”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&amp;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“</a:t>
            </a:r>
            <a:r>
              <a:rPr lang="en-GB" sz="2800" b="1" dirty="0">
                <a:solidFill>
                  <a:srgbClr val="0070C0"/>
                </a:solidFill>
              </a:rPr>
              <a:t>Display R-squared value on chart</a:t>
            </a:r>
            <a:r>
              <a:rPr lang="en-GB" sz="2800" dirty="0"/>
              <a:t>”.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45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4860032" y="1619672"/>
            <a:ext cx="2592288" cy="36095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3E355F-9334-431D-9E87-DC4FC3FABA0D}"/>
              </a:ext>
            </a:extLst>
          </p:cNvPr>
          <p:cNvCxnSpPr>
            <a:cxnSpLocks/>
          </p:cNvCxnSpPr>
          <p:nvPr/>
        </p:nvCxnSpPr>
        <p:spPr>
          <a:xfrm>
            <a:off x="4788024" y="1074139"/>
            <a:ext cx="2645202" cy="26282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9DB6C55-1458-4D6A-8BC8-904F32DC4DE2}"/>
              </a:ext>
            </a:extLst>
          </p:cNvPr>
          <p:cNvSpPr/>
          <p:nvPr/>
        </p:nvSpPr>
        <p:spPr>
          <a:xfrm>
            <a:off x="7416737" y="3667291"/>
            <a:ext cx="720079" cy="15866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3105A5-A7CA-4B56-BC22-028CEB1695D0}"/>
              </a:ext>
            </a:extLst>
          </p:cNvPr>
          <p:cNvSpPr/>
          <p:nvPr/>
        </p:nvSpPr>
        <p:spPr>
          <a:xfrm>
            <a:off x="7461801" y="5195482"/>
            <a:ext cx="163110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1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547201"/>
            <a:ext cx="8607686" cy="1340717"/>
          </a:xfrm>
        </p:spPr>
        <p:txBody>
          <a:bodyPr>
            <a:normAutofit fontScale="90000"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  <a:t>Now do the same for the predicted values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(red data points). </a:t>
            </a:r>
            <a:r>
              <a:rPr lang="en-GB" sz="2800" b="1" dirty="0">
                <a:solidFill>
                  <a:srgbClr val="0070C0"/>
                </a:solidFill>
              </a:rPr>
              <a:t>Note</a:t>
            </a:r>
            <a:r>
              <a:rPr lang="en-GB" sz="2800" dirty="0"/>
              <a:t> we don’t include R-squared for the predicted data set as it should be 1. Your graph should now look like this.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46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561E5-DACD-482A-A229-6F54C5E0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3" y="1897802"/>
            <a:ext cx="7108194" cy="46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12" y="764704"/>
            <a:ext cx="8999984" cy="108012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Next </a:t>
            </a:r>
            <a:r>
              <a:rPr lang="en-GB" sz="2800" b="1" dirty="0">
                <a:solidFill>
                  <a:srgbClr val="0070C0"/>
                </a:solidFill>
              </a:rPr>
              <a:t>drag and drop the equations </a:t>
            </a:r>
            <a:r>
              <a:rPr lang="en-GB" sz="2800" dirty="0"/>
              <a:t>into the relevant region (see below) and </a:t>
            </a:r>
            <a:r>
              <a:rPr lang="en-GB" sz="2800" b="1" dirty="0">
                <a:solidFill>
                  <a:srgbClr val="0070C0"/>
                </a:solidFill>
              </a:rPr>
              <a:t>increase the font size</a:t>
            </a:r>
            <a:r>
              <a:rPr lang="en-GB" sz="2800" dirty="0"/>
              <a:t> of the </a:t>
            </a:r>
            <a:r>
              <a:rPr lang="en-GB" sz="2800" b="1" dirty="0">
                <a:solidFill>
                  <a:srgbClr val="0070C0"/>
                </a:solidFill>
              </a:rPr>
              <a:t>equations to 18.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47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EE2E4-F8A4-4762-A6D7-2662957D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72642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4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12" y="764704"/>
            <a:ext cx="8999984" cy="108012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Finally </a:t>
            </a: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</a:t>
            </a:r>
            <a:r>
              <a:rPr lang="en-GB" sz="2800" b="1" dirty="0">
                <a:solidFill>
                  <a:srgbClr val="0070C0"/>
                </a:solidFill>
              </a:rPr>
              <a:t> predicted (red) trendline </a:t>
            </a:r>
            <a:r>
              <a:rPr lang="en-GB" sz="2800" dirty="0"/>
              <a:t>and select</a:t>
            </a:r>
            <a:r>
              <a:rPr lang="en-GB" sz="2800" b="1" dirty="0">
                <a:solidFill>
                  <a:srgbClr val="0070C0"/>
                </a:solidFill>
              </a:rPr>
              <a:t> “Fill &amp; line”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48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44EC7F-588D-4A57-A323-6A041BC6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6" y="2204864"/>
            <a:ext cx="7517130" cy="40434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0C9178-7EA7-48C5-B60A-65C666714256}"/>
              </a:ext>
            </a:extLst>
          </p:cNvPr>
          <p:cNvCxnSpPr>
            <a:cxnSpLocks/>
          </p:cNvCxnSpPr>
          <p:nvPr/>
        </p:nvCxnSpPr>
        <p:spPr>
          <a:xfrm>
            <a:off x="2483768" y="1787751"/>
            <a:ext cx="4752528" cy="149723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7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1520" y="813673"/>
            <a:ext cx="4752528" cy="1497232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From the drop-down menu choose solid line type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49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D3DE9-E95D-4E8D-A67B-545B1CC7A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01"/>
          <a:stretch/>
        </p:blipFill>
        <p:spPr>
          <a:xfrm>
            <a:off x="5976815" y="1080430"/>
            <a:ext cx="2372792" cy="51845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0C9178-7EA7-48C5-B60A-65C666714256}"/>
              </a:ext>
            </a:extLst>
          </p:cNvPr>
          <p:cNvCxnSpPr>
            <a:cxnSpLocks/>
          </p:cNvCxnSpPr>
          <p:nvPr/>
        </p:nvCxnSpPr>
        <p:spPr>
          <a:xfrm>
            <a:off x="2195736" y="1937325"/>
            <a:ext cx="5328592" cy="26097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6B5E8F-91D2-43ED-AD4F-7628EA87C273}"/>
              </a:ext>
            </a:extLst>
          </p:cNvPr>
          <p:cNvSpPr/>
          <p:nvPr/>
        </p:nvSpPr>
        <p:spPr>
          <a:xfrm>
            <a:off x="7308304" y="4446376"/>
            <a:ext cx="1188791" cy="29278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9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Introduction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altLang="en-US" sz="3200" b="1" kern="0" dirty="0">
              <a:solidFill>
                <a:srgbClr val="7030A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</a:t>
            </a:fld>
            <a:endParaRPr lang="en-GB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7" y="2993008"/>
            <a:ext cx="7185322" cy="336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908720"/>
                <a:ext cx="86409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will examine data from the simple experiment shown below.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Different masses,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are attached to mass,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and the acceleration,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, is measured.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08720"/>
                <a:ext cx="8640960" cy="2031325"/>
              </a:xfrm>
              <a:prstGeom prst="rect">
                <a:avLst/>
              </a:prstGeom>
              <a:blipFill>
                <a:blip r:embed="rId3"/>
                <a:stretch>
                  <a:fillRect l="-1269" t="-2703" r="-2116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646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680" y="737898"/>
            <a:ext cx="8229600" cy="72008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This completes task two.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50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Two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085C6-7266-43EE-821D-11A7A512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70591"/>
            <a:ext cx="7848872" cy="51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6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When producing an experimental graph it is useful to consider the following checklist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51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 Checklist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43608" y="2636912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“Error”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pic>
        <p:nvPicPr>
          <p:cNvPr id="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54" y="2696548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54" y="323323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64" y="3920159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64" y="487569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650725" y="4855106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6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54" y="2683201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54" y="3219887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254" y="378510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72FC2D-BDA8-4D1C-9C40-7CF4A082514C}"/>
              </a:ext>
            </a:extLst>
          </p:cNvPr>
          <p:cNvSpPr txBox="1">
            <a:spLocks/>
          </p:cNvSpPr>
          <p:nvPr/>
        </p:nvSpPr>
        <p:spPr>
          <a:xfrm>
            <a:off x="107504" y="1882388"/>
            <a:ext cx="9036496" cy="89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 have now covered the following areas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1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Task 3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Uncertainty Bars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52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C153-8FEF-45A4-A91B-C7D64EF0D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2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250" y="620854"/>
            <a:ext cx="8229601" cy="101469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Let’s add the uncertainty bars </a:t>
            </a:r>
            <a:r>
              <a:rPr lang="en-US" sz="2800"/>
              <a:t>(also referred </a:t>
            </a:r>
            <a:r>
              <a:rPr lang="en-US" sz="2800" dirty="0"/>
              <a:t>to as “error bars” in the excel).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53</a:t>
            </a:fld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C0DA-BB8A-44C8-A407-6D68A122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06" y="1674675"/>
            <a:ext cx="7164288" cy="468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0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33500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Make sure your graph looks like the one below for you to start this task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54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5EC34-4D69-4FC8-B41C-B8CE7EED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44" y="1759206"/>
            <a:ext cx="6912768" cy="45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85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55644"/>
            <a:ext cx="8391663" cy="164219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Left click on the a-measured data set. In the toolbar click </a:t>
            </a:r>
            <a:r>
              <a:rPr lang="en-GB" sz="2800" b="1" dirty="0">
                <a:solidFill>
                  <a:srgbClr val="0070C0"/>
                </a:solidFill>
              </a:rPr>
              <a:t>Chart Design &gt; Add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b="1" dirty="0">
                <a:solidFill>
                  <a:srgbClr val="0070C0"/>
                </a:solidFill>
              </a:rPr>
              <a:t>Chart Element &gt; Error Bars&gt; More error Bars Options.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55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54A40-28A9-4957-9019-CCB367BD6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"/>
          <a:stretch/>
        </p:blipFill>
        <p:spPr>
          <a:xfrm>
            <a:off x="899592" y="2097837"/>
            <a:ext cx="7704856" cy="414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1668609" y="1930959"/>
            <a:ext cx="167087" cy="207410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985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8" y="620688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and then </a:t>
            </a:r>
            <a:r>
              <a:rPr lang="en-GB" sz="2800" b="1" dirty="0">
                <a:solidFill>
                  <a:srgbClr val="0070C0"/>
                </a:solidFill>
              </a:rPr>
              <a:t>right click the x-error bars</a:t>
            </a:r>
            <a:r>
              <a:rPr lang="en-GB" sz="2800" dirty="0"/>
              <a:t>, and choose the </a:t>
            </a:r>
            <a:r>
              <a:rPr lang="en-GB" sz="2800" b="1" dirty="0">
                <a:solidFill>
                  <a:srgbClr val="0070C0"/>
                </a:solidFill>
              </a:rPr>
              <a:t>delete</a:t>
            </a:r>
            <a:r>
              <a:rPr lang="en-GB" sz="2800" dirty="0"/>
              <a:t> option from the menu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56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345BB-B51D-4DA2-91D2-7F8082FF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1697646"/>
            <a:ext cx="7092280" cy="45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27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C3FBF-FBE2-46AA-8F05-5A3CC728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20122"/>
            <a:ext cx="7802239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88" y="546935"/>
            <a:ext cx="7875512" cy="1173187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 </a:t>
            </a:r>
            <a:r>
              <a:rPr lang="en-GB" sz="2800" b="1" dirty="0">
                <a:solidFill>
                  <a:srgbClr val="0070C0"/>
                </a:solidFill>
              </a:rPr>
              <a:t>y error bars</a:t>
            </a:r>
            <a:r>
              <a:rPr lang="en-GB" sz="2800" dirty="0"/>
              <a:t>, and select </a:t>
            </a:r>
            <a:r>
              <a:rPr lang="en-GB" sz="2800" b="1" dirty="0">
                <a:solidFill>
                  <a:srgbClr val="0070C0"/>
                </a:solidFill>
              </a:rPr>
              <a:t>Error Bar Options </a:t>
            </a:r>
            <a:r>
              <a:rPr lang="en-GB" sz="2800" dirty="0"/>
              <a:t>from the righthand menu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57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7236296" y="1052736"/>
            <a:ext cx="504056" cy="18002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560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1A3D7-2CB7-4DD6-9642-A7871CB1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3" y="1772816"/>
            <a:ext cx="7623622" cy="4137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464"/>
            <a:ext cx="9144000" cy="792088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Click </a:t>
            </a:r>
            <a:r>
              <a:rPr lang="en-GB" sz="2800" b="1" dirty="0">
                <a:solidFill>
                  <a:srgbClr val="0070C0"/>
                </a:solidFill>
              </a:rPr>
              <a:t>Custom</a:t>
            </a:r>
            <a:r>
              <a:rPr lang="en-GB" sz="2800" b="1" dirty="0"/>
              <a:t>,</a:t>
            </a:r>
            <a:r>
              <a:rPr lang="en-GB" sz="2800" dirty="0"/>
              <a:t> and then click on the </a:t>
            </a:r>
            <a:r>
              <a:rPr lang="en-GB" sz="2800" b="1" dirty="0">
                <a:solidFill>
                  <a:srgbClr val="0070C0"/>
                </a:solidFill>
              </a:rPr>
              <a:t>Specify Value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to give a new window: </a:t>
            </a:r>
            <a:r>
              <a:rPr lang="en-GB" sz="2800" b="1" dirty="0">
                <a:solidFill>
                  <a:srgbClr val="0070C0"/>
                </a:solidFill>
              </a:rPr>
              <a:t>Custom Error Bars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58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6559727" y="1232508"/>
            <a:ext cx="1324641" cy="34206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822844" y="1625526"/>
            <a:ext cx="605140" cy="12274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3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59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0D8F2-8E42-4345-BE28-91DC0F6D9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b="4899"/>
          <a:stretch/>
        </p:blipFill>
        <p:spPr>
          <a:xfrm>
            <a:off x="2627784" y="2038538"/>
            <a:ext cx="3839763" cy="2780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EE5DA-73AF-4BCA-9AA3-4CD0215241E2}"/>
              </a:ext>
            </a:extLst>
          </p:cNvPr>
          <p:cNvSpPr txBox="1"/>
          <p:nvPr/>
        </p:nvSpPr>
        <p:spPr>
          <a:xfrm>
            <a:off x="428808" y="854968"/>
            <a:ext cx="80316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Click</a:t>
            </a:r>
            <a:r>
              <a:rPr lang="en-GB" sz="2800" b="1" dirty="0"/>
              <a:t> </a:t>
            </a:r>
            <a:r>
              <a:rPr lang="en-GB" sz="2800" dirty="0"/>
              <a:t>on the arrow of the </a:t>
            </a:r>
            <a:r>
              <a:rPr lang="en-GB" sz="2800" b="1" dirty="0">
                <a:solidFill>
                  <a:srgbClr val="0070C0"/>
                </a:solidFill>
              </a:rPr>
              <a:t>Positive Error Value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on the new window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490903-26BD-4678-AC2D-8B6B50838DD9}"/>
              </a:ext>
            </a:extLst>
          </p:cNvPr>
          <p:cNvCxnSpPr>
            <a:cxnSpLocks/>
          </p:cNvCxnSpPr>
          <p:nvPr/>
        </p:nvCxnSpPr>
        <p:spPr>
          <a:xfrm>
            <a:off x="5220072" y="1332021"/>
            <a:ext cx="864096" cy="17369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8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4149080"/>
            <a:ext cx="71350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</a:t>
            </a:r>
            <a:r>
              <a:rPr lang="en-US" sz="2800" i="1" dirty="0"/>
              <a:t>m</a:t>
            </a:r>
            <a:r>
              <a:rPr lang="en-US" sz="2800" baseline="-25000" dirty="0"/>
              <a:t>1</a:t>
            </a:r>
            <a:r>
              <a:rPr lang="en-US" sz="2800" dirty="0"/>
              <a:t> (100 g) is the mass of the vehicle.</a:t>
            </a:r>
          </a:p>
          <a:p>
            <a:r>
              <a:rPr lang="en-US" sz="2800" dirty="0"/>
              <a:t>             </a:t>
            </a:r>
            <a:r>
              <a:rPr lang="en-US" sz="2800" i="1" dirty="0"/>
              <a:t>m</a:t>
            </a:r>
            <a:r>
              <a:rPr lang="en-US" sz="2800" baseline="-25000" dirty="0"/>
              <a:t>2</a:t>
            </a:r>
            <a:r>
              <a:rPr lang="en-US" sz="2800" dirty="0"/>
              <a:t> is the mass of the falling weight.</a:t>
            </a:r>
          </a:p>
          <a:p>
            <a:r>
              <a:rPr lang="en-US" sz="2800" dirty="0"/>
              <a:t>             </a:t>
            </a:r>
            <a:r>
              <a:rPr lang="en-US" sz="2800" i="1" dirty="0"/>
              <a:t>a</a:t>
            </a:r>
            <a:r>
              <a:rPr lang="en-US" sz="2800" dirty="0"/>
              <a:t> is the acceleration. </a:t>
            </a:r>
          </a:p>
          <a:p>
            <a:r>
              <a:rPr lang="en-US" sz="2800" dirty="0"/>
              <a:t>             </a:t>
            </a:r>
            <a:r>
              <a:rPr lang="en-US" sz="2800" i="1" dirty="0"/>
              <a:t>g</a:t>
            </a:r>
            <a:r>
              <a:rPr lang="en-US" sz="2800" dirty="0"/>
              <a:t> is the gravitational constant.</a:t>
            </a:r>
            <a:endParaRPr lang="en-GB" sz="2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Introduction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altLang="en-US" sz="3200" b="1" kern="0" dirty="0">
              <a:solidFill>
                <a:srgbClr val="7030A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170" y="1091608"/>
                <a:ext cx="86409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Using Newton’s laws we can obtain the relationship between acceleration,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dirty="0"/>
                  <a:t>, and the mass,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GB" sz="2800" dirty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0" y="1091608"/>
                <a:ext cx="8640960" cy="954107"/>
              </a:xfrm>
              <a:prstGeom prst="rect">
                <a:avLst/>
              </a:prstGeom>
              <a:blipFill>
                <a:blip r:embed="rId2"/>
                <a:stretch>
                  <a:fillRect l="-1270" t="-5732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27346" y="2563599"/>
                <a:ext cx="2399760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46" y="2563599"/>
                <a:ext cx="2399760" cy="80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57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92696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Go to the </a:t>
            </a:r>
            <a:r>
              <a:rPr lang="en-GB" sz="2800" b="1" dirty="0">
                <a:solidFill>
                  <a:srgbClr val="0070C0"/>
                </a:solidFill>
              </a:rPr>
              <a:t>Data sheet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rgbClr val="0070C0"/>
                </a:solidFill>
              </a:rPr>
              <a:t>highlight</a:t>
            </a:r>
            <a:r>
              <a:rPr lang="en-GB" sz="2800" dirty="0"/>
              <a:t> the standard uncertainty </a:t>
            </a:r>
            <a:r>
              <a:rPr lang="el-GR" sz="2800" b="1" dirty="0">
                <a:solidFill>
                  <a:srgbClr val="0070C0"/>
                </a:solidFill>
              </a:rPr>
              <a:t>δ</a:t>
            </a:r>
            <a:r>
              <a:rPr lang="en-GB" sz="2800" b="1" dirty="0">
                <a:solidFill>
                  <a:srgbClr val="0070C0"/>
                </a:solidFill>
              </a:rPr>
              <a:t>a</a:t>
            </a:r>
            <a:r>
              <a:rPr lang="en-GB" sz="2800" b="1" baseline="-25000" dirty="0">
                <a:solidFill>
                  <a:srgbClr val="0070C0"/>
                </a:solidFill>
              </a:rPr>
              <a:t>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60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15816" y="1772816"/>
            <a:ext cx="1872208" cy="2664296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FDD4AE-28FD-4F89-8BF8-A25158AC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1771029"/>
            <a:ext cx="7218548" cy="43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92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92696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After you </a:t>
            </a:r>
            <a:r>
              <a:rPr lang="en-GB" sz="2800" b="1" dirty="0">
                <a:solidFill>
                  <a:srgbClr val="0070C0"/>
                </a:solidFill>
              </a:rPr>
              <a:t>select the data </a:t>
            </a:r>
            <a:r>
              <a:rPr lang="en-GB" sz="2800" dirty="0"/>
              <a:t>the “</a:t>
            </a:r>
            <a:r>
              <a:rPr lang="en-GB" sz="2800" b="1" dirty="0">
                <a:solidFill>
                  <a:srgbClr val="0070C0"/>
                </a:solidFill>
              </a:rPr>
              <a:t>Custom Error Bars</a:t>
            </a:r>
            <a:r>
              <a:rPr lang="en-GB" sz="2800" dirty="0"/>
              <a:t>” window should look like this</a:t>
            </a:r>
            <a:endParaRPr lang="en-GB" sz="2800" b="1" baseline="-250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61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4201F-6B8E-462A-A121-3A33198BB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t="7650" r="14296" b="43418"/>
          <a:stretch/>
        </p:blipFill>
        <p:spPr>
          <a:xfrm>
            <a:off x="2584375" y="1817439"/>
            <a:ext cx="4032449" cy="14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FBC104-522F-4B6D-81B4-D3A43A86E7A0}"/>
              </a:ext>
            </a:extLst>
          </p:cNvPr>
          <p:cNvSpPr txBox="1">
            <a:spLocks/>
          </p:cNvSpPr>
          <p:nvPr/>
        </p:nvSpPr>
        <p:spPr>
          <a:xfrm>
            <a:off x="57200" y="3953718"/>
            <a:ext cx="9144000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click on the arrow again</a:t>
            </a:r>
            <a:endParaRPr lang="en-GB" sz="2800" b="1" baseline="-25000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V="1">
            <a:off x="4932040" y="2904282"/>
            <a:ext cx="1224136" cy="156553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859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E4890-A9DA-4665-ACDE-518D32FF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17" y="2169659"/>
            <a:ext cx="7218548" cy="4369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4999"/>
            <a:ext cx="9144000" cy="158417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Click</a:t>
            </a:r>
            <a:r>
              <a:rPr lang="en-GB" sz="2800" b="1" dirty="0"/>
              <a:t> </a:t>
            </a:r>
            <a:r>
              <a:rPr lang="en-GB" sz="2800" dirty="0"/>
              <a:t>on the arrow of the </a:t>
            </a:r>
            <a:r>
              <a:rPr lang="en-GB" sz="2800" b="1" dirty="0">
                <a:solidFill>
                  <a:srgbClr val="0070C0"/>
                </a:solidFill>
              </a:rPr>
              <a:t>Negative Error Bars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on the new window and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repeat the process</a:t>
            </a:r>
            <a:r>
              <a:rPr lang="en-GB" sz="2800" dirty="0"/>
              <a:t>, again choosing the values under </a:t>
            </a:r>
            <a:r>
              <a:rPr lang="el-GR" sz="2800" b="1" dirty="0">
                <a:solidFill>
                  <a:srgbClr val="0070C0"/>
                </a:solidFill>
              </a:rPr>
              <a:t>δ</a:t>
            </a:r>
            <a:r>
              <a:rPr lang="en-GB" sz="2800" b="1" dirty="0">
                <a:solidFill>
                  <a:srgbClr val="0070C0"/>
                </a:solidFill>
              </a:rPr>
              <a:t>a</a:t>
            </a:r>
            <a:r>
              <a:rPr lang="en-GB" sz="2800" b="1" baseline="-25000" dirty="0">
                <a:solidFill>
                  <a:srgbClr val="0070C0"/>
                </a:solidFill>
              </a:rPr>
              <a:t>m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62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15816" y="1912323"/>
            <a:ext cx="2088232" cy="2255735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85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561169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Go back to the </a:t>
            </a:r>
            <a:r>
              <a:rPr lang="en-GB" sz="2800" b="1" dirty="0">
                <a:solidFill>
                  <a:srgbClr val="0070C0"/>
                </a:solidFill>
              </a:rPr>
              <a:t>Custom Error Bars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window and click </a:t>
            </a:r>
            <a:r>
              <a:rPr lang="en-GB" sz="2800" b="1" dirty="0">
                <a:solidFill>
                  <a:srgbClr val="0070C0"/>
                </a:solidFill>
              </a:rPr>
              <a:t>OK.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63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A66C7-7DB3-4862-A119-97459E57D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8" r="2259" b="6799"/>
          <a:stretch/>
        </p:blipFill>
        <p:spPr>
          <a:xfrm>
            <a:off x="2204447" y="1628801"/>
            <a:ext cx="3807713" cy="27363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4427984" y="1276289"/>
            <a:ext cx="3859356" cy="265676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17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514328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The </a:t>
            </a:r>
            <a:r>
              <a:rPr lang="en-GB" sz="2800" b="1" dirty="0">
                <a:solidFill>
                  <a:srgbClr val="0070C0"/>
                </a:solidFill>
              </a:rPr>
              <a:t>graph</a:t>
            </a:r>
            <a:r>
              <a:rPr lang="en-GB" sz="2800" dirty="0"/>
              <a:t> should now look like this:</a:t>
            </a:r>
            <a:endParaRPr lang="en-GB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64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100BF-42FF-4E3A-A749-27738720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7308304" cy="47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53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C225E6-5424-4097-9DE0-224A4A8C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12114"/>
            <a:ext cx="6271115" cy="3944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980728"/>
            <a:ext cx="9144000" cy="115212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  <a:t>repeat the same process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with the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  <a:t>predicted data.</a:t>
            </a:r>
            <a:br>
              <a:rPr lang="en-GB" sz="28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GB" sz="2800" b="1" dirty="0">
                <a:solidFill>
                  <a:srgbClr val="0070C0"/>
                </a:solidFill>
              </a:rPr>
            </a:br>
            <a:r>
              <a:rPr lang="en-GB" sz="2800" b="1" dirty="0">
                <a:solidFill>
                  <a:srgbClr val="0070C0"/>
                </a:solidFill>
              </a:rPr>
              <a:t>When choosing the values to use for the error bars you should choose the following for the positive and negative values.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65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045257-6CBF-4B99-A446-3659702890FA}"/>
              </a:ext>
            </a:extLst>
          </p:cNvPr>
          <p:cNvCxnSpPr>
            <a:cxnSpLocks/>
          </p:cNvCxnSpPr>
          <p:nvPr/>
        </p:nvCxnSpPr>
        <p:spPr>
          <a:xfrm>
            <a:off x="6271116" y="2348880"/>
            <a:ext cx="317108" cy="194421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573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20" y="548680"/>
            <a:ext cx="9328048" cy="1152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The graph</a:t>
            </a:r>
            <a:r>
              <a:rPr lang="en-GB" sz="2800" dirty="0"/>
              <a:t> is now finished and can be used for analysis purposes.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66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Three </a:t>
            </a:r>
            <a:r>
              <a:rPr lang="en-GB" sz="3200" b="1" dirty="0">
                <a:solidFill>
                  <a:srgbClr val="7030A0"/>
                </a:solidFill>
              </a:rPr>
              <a:t>– Uncertainty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9230F-E7E2-4351-828D-1F5822E6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39193"/>
            <a:ext cx="7046141" cy="46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6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When producing an experimental graph it is useful to consider the following checklist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67</a:t>
            </a:fld>
            <a:endParaRPr lang="en-GB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 Checklist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072690" y="1949412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“Error”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07504" y="5239859"/>
            <a:ext cx="9036496" cy="896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 far we have covered how to produce a graph with all of these elements above. 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09048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4573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46" y="3232659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46" y="418819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2009048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254573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3173927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430957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Task 4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Uncertainty in Trendlines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68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ED5F2-200C-4809-8103-B60357ECA0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DF756-9A38-4608-8BEF-0E2FFBCF555C}"/>
              </a:ext>
            </a:extLst>
          </p:cNvPr>
          <p:cNvSpPr txBox="1"/>
          <p:nvPr/>
        </p:nvSpPr>
        <p:spPr>
          <a:xfrm>
            <a:off x="381000" y="4540468"/>
            <a:ext cx="7901880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🤔 Recall what are the </a:t>
            </a:r>
            <a:r>
              <a:rPr lang="en-US" sz="2800" i="1" dirty="0"/>
              <a:t>dependent</a:t>
            </a:r>
            <a:r>
              <a:rPr lang="en-US" sz="2800" dirty="0"/>
              <a:t> and </a:t>
            </a:r>
            <a:r>
              <a:rPr lang="en-US" sz="2800" i="1" dirty="0"/>
              <a:t>independent </a:t>
            </a:r>
            <a:r>
              <a:rPr lang="en-US" sz="2800" dirty="0"/>
              <a:t>of the experiment? Are they in simple </a:t>
            </a:r>
            <a:r>
              <a:rPr lang="en-US" sz="2800" b="1" dirty="0"/>
              <a:t>linear</a:t>
            </a:r>
            <a:r>
              <a:rPr lang="en-US" sz="2800" dirty="0"/>
              <a:t> form in your mathematical model? If not, what have we done to make sure these are </a:t>
            </a:r>
            <a:r>
              <a:rPr lang="en-US" sz="2800" b="1" dirty="0"/>
              <a:t>linear</a:t>
            </a:r>
            <a:r>
              <a:rPr lang="en-US" sz="2800" dirty="0"/>
              <a:t>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501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554" y="735449"/>
            <a:ext cx="887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Download</a:t>
            </a:r>
            <a:r>
              <a:rPr lang="en-GB" sz="2800" dirty="0"/>
              <a:t> “</a:t>
            </a:r>
            <a:r>
              <a:rPr lang="en-GB" sz="2800" b="1" dirty="0">
                <a:solidFill>
                  <a:srgbClr val="0070C0"/>
                </a:solidFill>
              </a:rPr>
              <a:t>Uncertainty in Trendlines</a:t>
            </a:r>
            <a:r>
              <a:rPr lang="en-GB" sz="2800" dirty="0"/>
              <a:t>” file from Moodle</a:t>
            </a:r>
            <a:r>
              <a:rPr lang="en-GB" sz="2800" b="1" dirty="0"/>
              <a:t>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69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752" y="5767368"/>
            <a:ext cx="8851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Open the file and it should </a:t>
            </a:r>
            <a:r>
              <a:rPr lang="en-GB" sz="2800" b="1" dirty="0">
                <a:solidFill>
                  <a:srgbClr val="0070C0"/>
                </a:solidFill>
              </a:rPr>
              <a:t>look like the above</a:t>
            </a:r>
            <a:r>
              <a:rPr lang="en-GB" sz="2800" dirty="0"/>
              <a:t>. Please note you can </a:t>
            </a:r>
            <a:r>
              <a:rPr lang="en-GB" sz="2800" b="1" dirty="0">
                <a:solidFill>
                  <a:srgbClr val="0070C0"/>
                </a:solidFill>
              </a:rPr>
              <a:t>only edit the cells within the borders.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A3BC5-1403-493A-B26C-A193A4F97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95747"/>
            <a:ext cx="5033266" cy="3933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BE19E-9284-4836-98D9-30CCE648180F}"/>
              </a:ext>
            </a:extLst>
          </p:cNvPr>
          <p:cNvSpPr txBox="1"/>
          <p:nvPr/>
        </p:nvSpPr>
        <p:spPr>
          <a:xfrm>
            <a:off x="1979712" y="4147950"/>
            <a:ext cx="6912768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🙂</a:t>
            </a:r>
            <a:r>
              <a:rPr lang="en-US" sz="2400" dirty="0"/>
              <a:t> The correct way to use this table, is to enter your independent in column ‘</a:t>
            </a:r>
            <a:r>
              <a:rPr lang="en-US" sz="2400" b="1" dirty="0"/>
              <a:t>x</a:t>
            </a:r>
            <a:r>
              <a:rPr lang="en-US" sz="2400" dirty="0"/>
              <a:t>’, dependent in ‘</a:t>
            </a:r>
            <a:r>
              <a:rPr lang="en-US" sz="2400" b="1" dirty="0"/>
              <a:t>y</a:t>
            </a:r>
            <a:r>
              <a:rPr lang="en-US" sz="2400" dirty="0"/>
              <a:t>’, and their uncertainties in ‘</a:t>
            </a:r>
            <a:r>
              <a:rPr lang="el-GR" sz="2400" b="1" dirty="0"/>
              <a:t>δ</a:t>
            </a:r>
            <a:r>
              <a:rPr lang="en-US" sz="2400" b="1" dirty="0"/>
              <a:t>x</a:t>
            </a:r>
            <a:r>
              <a:rPr lang="en-US" sz="2400" dirty="0"/>
              <a:t>’ and ‘</a:t>
            </a:r>
            <a:r>
              <a:rPr lang="el-GR" sz="2400" b="1" dirty="0"/>
              <a:t>δ</a:t>
            </a:r>
            <a:r>
              <a:rPr lang="en-US" sz="2400" b="1" dirty="0"/>
              <a:t>y</a:t>
            </a:r>
            <a:r>
              <a:rPr lang="en-US" sz="2400" dirty="0"/>
              <a:t>’ respectively.</a:t>
            </a:r>
          </a:p>
          <a:p>
            <a:r>
              <a:rPr lang="en-US" sz="2400" dirty="0"/>
              <a:t>Results will be calculated automatically on the right. 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79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Introduction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altLang="en-US" sz="3200" b="1" kern="0" dirty="0">
              <a:solidFill>
                <a:srgbClr val="7030A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9170" y="1091608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We then compare our equation to the standard equation for a straight line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1600" y="2492896"/>
                <a:ext cx="2399760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92896"/>
                <a:ext cx="2399760" cy="80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7108" y="3513626"/>
                <a:ext cx="18623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08" y="3513626"/>
                <a:ext cx="186230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07904" y="2593320"/>
                <a:ext cx="5049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93320"/>
                <a:ext cx="50494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07904" y="3513626"/>
                <a:ext cx="5049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513626"/>
                <a:ext cx="5049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4395" y="2428431"/>
                <a:ext cx="2713948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95" y="2428431"/>
                <a:ext cx="2713948" cy="808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93879" y="3513626"/>
                <a:ext cx="35711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+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79" y="3513626"/>
                <a:ext cx="35711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314200" y="2411837"/>
            <a:ext cx="381018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557122" y="2412536"/>
            <a:ext cx="381018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820588" y="2411837"/>
            <a:ext cx="1517755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820724" y="2411836"/>
            <a:ext cx="381018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8373" y="4831983"/>
                <a:ext cx="4449767" cy="188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Plot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dirty="0"/>
                  <a:t> on the y-axis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Plot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800" dirty="0"/>
                  <a:t> on the x-axis</a:t>
                </a:r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3" y="4831983"/>
                <a:ext cx="4449767" cy="1889492"/>
              </a:xfrm>
              <a:prstGeom prst="rect">
                <a:avLst/>
              </a:prstGeom>
              <a:blipFill>
                <a:blip r:embed="rId9"/>
                <a:stretch>
                  <a:fillRect l="-2466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7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67" y="827564"/>
            <a:ext cx="839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Next </a:t>
            </a:r>
            <a:r>
              <a:rPr lang="en-GB" sz="2800" b="1" dirty="0">
                <a:solidFill>
                  <a:srgbClr val="0070C0"/>
                </a:solidFill>
              </a:rPr>
              <a:t>highlight and copy </a:t>
            </a:r>
            <a:r>
              <a:rPr lang="en-GB" sz="2800" dirty="0"/>
              <a:t>the x-values from the table or results.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70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4989AD-A6A3-42CC-A69F-5FD2CA8703D0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F477B-2A92-4DF1-81DD-A398554D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670938" cy="2317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FBB56-F60B-4E08-92DB-55C3E5E86D88}"/>
              </a:ext>
            </a:extLst>
          </p:cNvPr>
          <p:cNvSpPr txBox="1"/>
          <p:nvPr/>
        </p:nvSpPr>
        <p:spPr>
          <a:xfrm>
            <a:off x="179512" y="4225158"/>
            <a:ext cx="839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Only copy the numbers, not the title!</a:t>
            </a:r>
          </a:p>
        </p:txBody>
      </p:sp>
    </p:spTree>
    <p:extLst>
      <p:ext uri="{BB962C8B-B14F-4D97-AF65-F5344CB8AC3E}">
        <p14:creationId xmlns:p14="http://schemas.microsoft.com/office/powerpoint/2010/main" val="1697299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680" y="854968"/>
            <a:ext cx="41222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is a good idea to use the </a:t>
            </a:r>
            <a:r>
              <a:rPr lang="en-GB" sz="2800" b="1" dirty="0">
                <a:solidFill>
                  <a:srgbClr val="0070C0"/>
                </a:solidFill>
              </a:rPr>
              <a:t>paste values </a:t>
            </a:r>
            <a:r>
              <a:rPr lang="en-GB" sz="2800" dirty="0"/>
              <a:t>function when </a:t>
            </a:r>
            <a:r>
              <a:rPr lang="en-GB" sz="2800" b="1" dirty="0">
                <a:solidFill>
                  <a:srgbClr val="0070C0"/>
                </a:solidFill>
              </a:rPr>
              <a:t>copying number between Microsoft Excel sheets.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After copying some data go to where you want to paste it and </a:t>
            </a:r>
            <a:r>
              <a:rPr lang="en-GB" sz="2800" b="1" dirty="0">
                <a:solidFill>
                  <a:srgbClr val="0070C0"/>
                </a:solidFill>
              </a:rPr>
              <a:t>right click </a:t>
            </a:r>
            <a:r>
              <a:rPr lang="en-GB" sz="2800" dirty="0"/>
              <a:t>and </a:t>
            </a:r>
            <a:r>
              <a:rPr lang="en-GB" sz="2800" b="1" dirty="0">
                <a:solidFill>
                  <a:srgbClr val="0070C0"/>
                </a:solidFill>
              </a:rPr>
              <a:t>choose paste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71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C18519-D18C-4AC9-ADE6-48F74A639EAB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3B91F-57A0-4769-9E04-4DF827960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79"/>
          <a:stretch/>
        </p:blipFill>
        <p:spPr>
          <a:xfrm>
            <a:off x="4606644" y="908720"/>
            <a:ext cx="4108547" cy="44012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9588BE-1597-4603-90C4-002A280A592B}"/>
              </a:ext>
            </a:extLst>
          </p:cNvPr>
          <p:cNvCxnSpPr>
            <a:cxnSpLocks/>
          </p:cNvCxnSpPr>
          <p:nvPr/>
        </p:nvCxnSpPr>
        <p:spPr>
          <a:xfrm flipV="1">
            <a:off x="2987824" y="2708920"/>
            <a:ext cx="4032448" cy="276020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DE698F4-0EE0-4BB9-BEBE-4A202D521E32}"/>
              </a:ext>
            </a:extLst>
          </p:cNvPr>
          <p:cNvSpPr/>
          <p:nvPr/>
        </p:nvSpPr>
        <p:spPr>
          <a:xfrm>
            <a:off x="7020272" y="2469282"/>
            <a:ext cx="272689" cy="28614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830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680" y="764704"/>
            <a:ext cx="839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Next paste them in to the </a:t>
            </a:r>
            <a:r>
              <a:rPr lang="en-GB" sz="2800" b="1" dirty="0">
                <a:solidFill>
                  <a:srgbClr val="0070C0"/>
                </a:solidFill>
              </a:rPr>
              <a:t>Uncertainty in Trendlines spreadsheet</a:t>
            </a:r>
            <a:r>
              <a:rPr lang="en-GB" sz="2800" b="1" dirty="0"/>
              <a:t>.  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72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C18519-D18C-4AC9-ADE6-48F74A639EAB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01CB0-1233-44F1-9951-7A8A8449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04" y="1844824"/>
            <a:ext cx="7435775" cy="41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01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967" y="854968"/>
                <a:ext cx="83962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>
                    <a:solidFill>
                      <a:srgbClr val="0070C0"/>
                    </a:solidFill>
                  </a:rPr>
                  <a:t>Repeat</a:t>
                </a:r>
                <a:r>
                  <a:rPr lang="en-GB" sz="2800" dirty="0"/>
                  <a:t> the process for the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y-values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0070C0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7" y="854968"/>
                <a:ext cx="8396224" cy="523220"/>
              </a:xfrm>
              <a:prstGeom prst="rect">
                <a:avLst/>
              </a:prstGeom>
              <a:blipFill>
                <a:blip r:embed="rId2"/>
                <a:stretch>
                  <a:fillRect l="-1306"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73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2BB105-D1A8-4372-B003-5E4A6C0CBE51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A5DD6-A5AF-42B3-A4F7-D6CBC832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2" y="1406376"/>
            <a:ext cx="7884368" cy="268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75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67" y="854968"/>
            <a:ext cx="839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Your </a:t>
            </a:r>
            <a:r>
              <a:rPr lang="en-GB" sz="2800" b="1" dirty="0">
                <a:solidFill>
                  <a:srgbClr val="0070C0"/>
                </a:solidFill>
              </a:rPr>
              <a:t>spreadsheet</a:t>
            </a:r>
            <a:r>
              <a:rPr lang="en-GB" sz="2800" dirty="0"/>
              <a:t> should now look like this.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74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C0A062-361F-449A-A57E-DD1F5ECC2396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54B50-759E-4311-9F13-0F44FCDB0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31" y="1484784"/>
            <a:ext cx="7452320" cy="41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6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967" y="854968"/>
                <a:ext cx="83962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>
                    <a:solidFill>
                      <a:srgbClr val="0070C0"/>
                    </a:solidFill>
                  </a:rPr>
                  <a:t>Repeat</a:t>
                </a:r>
                <a:r>
                  <a:rPr lang="en-GB" sz="2800" dirty="0"/>
                  <a:t> the process for the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x uncertainty values (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𝛅</m:t>
                    </m:r>
                    <m:sSub>
                      <m:sSubPr>
                        <m:ctrlP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/(</m:t>
                    </m:r>
                    <m:sSub>
                      <m:sSubPr>
                        <m:ctrlP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b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7" y="854968"/>
                <a:ext cx="8396224" cy="954107"/>
              </a:xfrm>
              <a:prstGeom prst="rect">
                <a:avLst/>
              </a:prstGeom>
              <a:blipFill>
                <a:blip r:embed="rId2"/>
                <a:stretch>
                  <a:fillRect l="-1306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75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48AC1D-5826-4EA7-983E-59634485203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F2D56-908E-4268-BD46-CBFD0E3D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73728"/>
            <a:ext cx="7920880" cy="26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025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967" y="854968"/>
                <a:ext cx="83962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1" dirty="0">
                    <a:solidFill>
                      <a:srgbClr val="0070C0"/>
                    </a:solidFill>
                  </a:rPr>
                  <a:t>Repeat</a:t>
                </a:r>
                <a:r>
                  <a:rPr lang="en-GB" sz="2800" dirty="0"/>
                  <a:t> the process for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the</a:t>
                </a:r>
                <a:r>
                  <a:rPr lang="en-GB" sz="2800" dirty="0">
                    <a:solidFill>
                      <a:srgbClr val="0070C0"/>
                    </a:solidFill>
                  </a:rPr>
                  <a:t>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y uncertainty values (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𝛅</m:t>
                    </m:r>
                    <m:sSub>
                      <m:sSubPr>
                        <m:ctrlP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GB" sz="2800" b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67" y="854968"/>
                <a:ext cx="8396224" cy="954107"/>
              </a:xfrm>
              <a:prstGeom prst="rect">
                <a:avLst/>
              </a:prstGeom>
              <a:blipFill>
                <a:blip r:embed="rId3"/>
                <a:stretch>
                  <a:fillRect l="-1306" t="-5732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76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5F1EC2-740F-4D6E-A9D8-BBE92D380B62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5A475-FF36-4B4F-8070-C9A39631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6" y="1916832"/>
            <a:ext cx="791573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9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67" y="854968"/>
            <a:ext cx="839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Your </a:t>
            </a:r>
            <a:r>
              <a:rPr lang="en-GB" sz="2800" b="1" dirty="0">
                <a:solidFill>
                  <a:srgbClr val="0070C0"/>
                </a:solidFill>
              </a:rPr>
              <a:t>spreadsheet</a:t>
            </a:r>
            <a:r>
              <a:rPr lang="en-GB" sz="2800" dirty="0"/>
              <a:t> should now look like this.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77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296C6F-D661-4E79-A902-2D4B6B4D9ECC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0088F-5937-46D7-80F6-98EBF0EF2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3"/>
          <a:stretch/>
        </p:blipFill>
        <p:spPr>
          <a:xfrm>
            <a:off x="827584" y="1556792"/>
            <a:ext cx="7164288" cy="31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2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822" y="854968"/>
                <a:ext cx="8396224" cy="1421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This spreadsheet has now given us the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intercept, gradient,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GB" sz="2800" b="1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GB" sz="2800" dirty="0"/>
                  <a:t> of the best straight line fit,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alongside the uncertainties associated with each</a:t>
                </a:r>
                <a:r>
                  <a:rPr lang="en-GB" sz="2800" dirty="0"/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2" y="854968"/>
                <a:ext cx="8396224" cy="1421864"/>
              </a:xfrm>
              <a:prstGeom prst="rect">
                <a:avLst/>
              </a:prstGeom>
              <a:blipFill>
                <a:blip r:embed="rId2"/>
                <a:stretch>
                  <a:fillRect l="-1307" t="-3863" b="-9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749422" y="2647901"/>
                <a:ext cx="5472608" cy="33551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800" b="1" i="0" dirty="0">
                    <a:solidFill>
                      <a:srgbClr val="0070C0"/>
                    </a:solidFill>
                    <a:latin typeface="+mj-lt"/>
                  </a:rPr>
                  <a:t>Gradient</a:t>
                </a:r>
              </a:p>
              <a:p>
                <a:r>
                  <a:rPr lang="en-GB" sz="2800" b="1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GB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𝟏𝟏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  <m:r>
                      <a:rPr lang="en-GB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±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𝟐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.</m:t>
                    </m:r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𝟗𝟓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  <a:latin typeface="Cambria Math"/>
                </a:endParaRPr>
              </a:p>
              <a:p>
                <a:pPr algn="l"/>
                <a:r>
                  <a:rPr lang="en-US" sz="2800" b="1" i="0" dirty="0">
                    <a:solidFill>
                      <a:srgbClr val="0070C0"/>
                    </a:solidFill>
                    <a:latin typeface="+mj-lt"/>
                  </a:rPr>
                  <a:t>Intercept</a:t>
                </a:r>
                <a:endParaRPr lang="en-US" sz="2800" b="1" i="1" dirty="0">
                  <a:solidFill>
                    <a:srgbClr val="0070C0"/>
                  </a:solidFill>
                  <a:latin typeface="Cambria Math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sz="2800" b="1" i="1" dirty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2800" b="1" i="1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2800" b="1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  <a:ea typeface="Cambria Math"/>
                </a:endParaRPr>
              </a:p>
              <a:p>
                <a:pPr algn="l"/>
                <a:endParaRPr lang="en-US" sz="2800" b="1" dirty="0">
                  <a:solidFill>
                    <a:srgbClr val="0070C0"/>
                  </a:solidFill>
                  <a:ea typeface="Cambria Math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𝒓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𝟗𝟗𝟔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  <a:ea typeface="Cambria Math"/>
                </a:endParaRPr>
              </a:p>
              <a:p>
                <a:pPr algn="l"/>
                <a:endParaRPr lang="en-US" sz="2800" b="1" dirty="0">
                  <a:solidFill>
                    <a:srgbClr val="0070C0"/>
                  </a:solidFill>
                  <a:ea typeface="Cambria Math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𝑹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𝟎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𝟗𝟗</m:t>
                      </m:r>
                      <m:r>
                        <a:rPr lang="en-US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𝟐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  <a:ea typeface="Cambria Math"/>
                </a:endParaRPr>
              </a:p>
              <a:p>
                <a:pPr algn="l"/>
                <a:endParaRPr lang="en-US" sz="2800" b="1" dirty="0">
                  <a:solidFill>
                    <a:srgbClr val="0070C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22" y="2647901"/>
                <a:ext cx="5472608" cy="3355131"/>
              </a:xfrm>
              <a:prstGeom prst="rect">
                <a:avLst/>
              </a:prstGeom>
              <a:blipFill>
                <a:blip r:embed="rId3"/>
                <a:stretch>
                  <a:fillRect l="-2339" t="-10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28AFF86-245C-452E-84E6-9B07F018C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8" t="9344" r="4243" b="40337"/>
          <a:stretch/>
        </p:blipFill>
        <p:spPr>
          <a:xfrm>
            <a:off x="5658275" y="2425153"/>
            <a:ext cx="3056916" cy="38211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3F18A3-A11A-4F55-B63B-2F754BF06F8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50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822" y="854968"/>
            <a:ext cx="8396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en-US" sz="2800" dirty="0"/>
              <a:t>Complete the table in your original excel spreadsheet by inputting the uncertainties for the </a:t>
            </a:r>
            <a:r>
              <a:rPr lang="en-US" sz="2800" b="1" dirty="0">
                <a:solidFill>
                  <a:srgbClr val="0070C0"/>
                </a:solidFill>
              </a:rPr>
              <a:t>measured and predicted trendlines. 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79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3F18A3-A11A-4F55-B63B-2F754BF06F8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Four </a:t>
            </a:r>
            <a:r>
              <a:rPr lang="en-GB" sz="3200" b="1" dirty="0">
                <a:solidFill>
                  <a:srgbClr val="7030A0"/>
                </a:solidFill>
              </a:rPr>
              <a:t>– Uncertainty in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B5EBDE-C15C-49DC-A8AC-2B637BA92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33"/>
          <a:stretch/>
        </p:blipFill>
        <p:spPr>
          <a:xfrm>
            <a:off x="4776614" y="2132856"/>
            <a:ext cx="3888432" cy="4167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C0E0C-9957-4514-A4D4-AF575EBA22BF}"/>
                  </a:ext>
                </a:extLst>
              </p:cNvPr>
              <p:cNvSpPr txBox="1"/>
              <p:nvPr/>
            </p:nvSpPr>
            <p:spPr>
              <a:xfrm>
                <a:off x="297213" y="2708920"/>
                <a:ext cx="4303178" cy="274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1950" indent="-3619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You will need to </a:t>
                </a:r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repeat the previous steps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/>
                  <a:t>using the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values</a:t>
                </a:r>
                <a:r>
                  <a:rPr lang="en-US" sz="2800" dirty="0"/>
                  <a:t> for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predicted acceleration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, and the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uncertainty for predicted acceleration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BC0E0C-9957-4514-A4D4-AF575EBA2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13" y="2708920"/>
                <a:ext cx="4303178" cy="2744085"/>
              </a:xfrm>
              <a:prstGeom prst="rect">
                <a:avLst/>
              </a:prstGeom>
              <a:blipFill>
                <a:blip r:embed="rId3"/>
                <a:stretch>
                  <a:fillRect l="-2550" t="-1996" r="-3258" b="-4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3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07669A-F640-43B5-ADF5-F023FDF9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0" y="-60963"/>
            <a:ext cx="90010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Today’s Task</a:t>
            </a: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sz="32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5AB9E-0DC2-46B3-8045-97D18752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22-94BD-4115-8062-E1724C29C326}"/>
              </a:ext>
            </a:extLst>
          </p:cNvPr>
          <p:cNvSpPr/>
          <p:nvPr/>
        </p:nvSpPr>
        <p:spPr>
          <a:xfrm>
            <a:off x="148330" y="2299797"/>
            <a:ext cx="87494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SimSun" panose="02010600030101010101" pitchFamily="2" charset="-122"/>
              </a:rPr>
              <a:t>Download the Microsoft Excel spreadsheet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“Spreadsheet 2XXXXXXXX” 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from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 Moodle.</a:t>
            </a: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73075" lvl="1" indent="-473075" hangingPunct="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ea typeface="SimSun" panose="02010600030101010101" pitchFamily="2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000" y="3748763"/>
            <a:ext cx="7021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GB" sz="2800" dirty="0">
                <a:ea typeface="SimSun" panose="02010600030101010101" pitchFamily="2" charset="-122"/>
              </a:rPr>
              <a:t>The first thing to do is to </a:t>
            </a:r>
            <a:r>
              <a:rPr lang="en-GB" sz="2800" b="1" dirty="0">
                <a:solidFill>
                  <a:srgbClr val="0070C0"/>
                </a:solidFill>
                <a:ea typeface="SimSun" panose="02010600030101010101" pitchFamily="2" charset="-122"/>
              </a:rPr>
              <a:t>rename the spreadsheet</a:t>
            </a:r>
            <a:r>
              <a:rPr lang="en-GB" sz="2800" dirty="0">
                <a:ea typeface="SimSun" panose="02010600030101010101" pitchFamily="2" charset="-122"/>
              </a:rPr>
              <a:t>, to do this </a:t>
            </a:r>
            <a:r>
              <a:rPr lang="en-GB" sz="2800" b="1" dirty="0">
                <a:solidFill>
                  <a:srgbClr val="0070C0"/>
                </a:solidFill>
                <a:ea typeface="SimSun" panose="02010600030101010101" pitchFamily="2" charset="-122"/>
              </a:rPr>
              <a:t>load up the directory where you have saved the file.</a:t>
            </a:r>
          </a:p>
        </p:txBody>
      </p:sp>
    </p:spTree>
    <p:extLst>
      <p:ext uri="{BB962C8B-B14F-4D97-AF65-F5344CB8AC3E}">
        <p14:creationId xmlns:p14="http://schemas.microsoft.com/office/powerpoint/2010/main" val="201097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Task 5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Drawing a Conclusion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80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7C8E9-8CD3-4019-A666-F52B3E6BC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9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554" y="735449"/>
            <a:ext cx="8417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Finally complete the last task by comparing your measured and predicted results and drawing a conclusion (fill in the last part of the table).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81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Five </a:t>
            </a:r>
            <a:r>
              <a:rPr lang="en-GB" sz="3200" b="1" dirty="0">
                <a:solidFill>
                  <a:srgbClr val="7030A0"/>
                </a:solidFill>
              </a:rPr>
              <a:t>– Drawing a 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E3B33-2940-476C-945D-A44FAF3BE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27" y="2145551"/>
            <a:ext cx="63627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538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8650" y="762000"/>
                <a:ext cx="8058150" cy="2514600"/>
              </a:xfrm>
            </p:spPr>
            <p:txBody>
              <a:bodyPr>
                <a:noAutofit/>
              </a:bodyPr>
              <a:lstStyle/>
              <a:p>
                <a:pPr marL="342900" lvl="0" indent="-342900" algn="l">
                  <a:buFont typeface="Arial" pitchFamily="34" charset="0"/>
                  <a:buChar char="•"/>
                </a:pPr>
                <a:r>
                  <a:rPr lang="en-GB" sz="2800" dirty="0">
                    <a:solidFill>
                      <a:prstClr val="black"/>
                    </a:solidFill>
                  </a:rPr>
                  <a:t>For two values to agree they need to have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possible</a:t>
                </a:r>
                <a:r>
                  <a:rPr lang="en-GB" sz="2800" dirty="0">
                    <a:solidFill>
                      <a:prstClr val="black"/>
                    </a:solidFill>
                  </a:rPr>
                  <a:t>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values in common when we consider the uncertainty.</a:t>
                </a:r>
              </a:p>
              <a:p>
                <a:pPr marL="342900" lvl="0" indent="-342900" algn="l">
                  <a:buFont typeface="Arial" pitchFamily="34" charset="0"/>
                  <a:buChar char="•"/>
                </a:pPr>
                <a:endParaRPr lang="en-GB" sz="1400" dirty="0">
                  <a:solidFill>
                    <a:prstClr val="black"/>
                  </a:solidFill>
                </a:endParaRPr>
              </a:p>
              <a:p>
                <a:pPr marL="342900" lvl="0" indent="-342900" algn="l">
                  <a:buFont typeface="Arial" pitchFamily="34" charset="0"/>
                  <a:buChar char="•"/>
                </a:pPr>
                <a:r>
                  <a:rPr lang="en-GB" sz="2800" b="1" dirty="0">
                    <a:solidFill>
                      <a:prstClr val="black"/>
                    </a:solidFill>
                  </a:rPr>
                  <a:t>For example </a:t>
                </a:r>
              </a:p>
              <a:p>
                <a:pPr marL="342900" lvl="0" indent="-342900" algn="l">
                  <a:buFont typeface="Arial" pitchFamily="34" charset="0"/>
                  <a:buChar char="•"/>
                </a:pPr>
                <a:endParaRPr lang="en-GB" sz="2800" dirty="0">
                  <a:solidFill>
                    <a:prstClr val="black"/>
                  </a:solidFill>
                </a:endParaRPr>
              </a:p>
              <a:p>
                <a:pPr marL="342900" lvl="0" indent="-342900" algn="l">
                  <a:buFont typeface="Arial" pitchFamily="34" charset="0"/>
                  <a:buChar char="•"/>
                </a:pPr>
                <a:endParaRPr lang="en-GB" sz="1100" dirty="0">
                  <a:solidFill>
                    <a:prstClr val="black"/>
                  </a:solidFill>
                </a:endParaRPr>
              </a:p>
              <a:p>
                <a:pPr marL="342900" lvl="0" indent="-342900" algn="l">
                  <a:buFont typeface="Arial" pitchFamily="34" charset="0"/>
                  <a:buChar char="•"/>
                </a:pPr>
                <a:endParaRPr lang="en-GB" sz="2800" dirty="0">
                  <a:solidFill>
                    <a:prstClr val="black"/>
                  </a:solidFill>
                </a:endParaRPr>
              </a:p>
              <a:p>
                <a:pPr marL="342900" lvl="0" indent="-342900" algn="l">
                  <a:buFont typeface="Arial" pitchFamily="34" charset="0"/>
                  <a:buChar char="•"/>
                </a:pPr>
                <a:endParaRPr lang="en-GB" sz="2800" dirty="0">
                  <a:solidFill>
                    <a:prstClr val="black"/>
                  </a:solidFill>
                </a:endParaRPr>
              </a:p>
              <a:p>
                <a:pPr marL="342900" lvl="0" indent="-342900" algn="l">
                  <a:buFont typeface="Arial" pitchFamily="34" charset="0"/>
                  <a:buChar char="•"/>
                </a:pPr>
                <a:r>
                  <a:rPr lang="en-GB" sz="2800" dirty="0">
                    <a:solidFill>
                      <a:prstClr val="black"/>
                    </a:solidFill>
                  </a:rPr>
                  <a:t>The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predicted value</a:t>
                </a:r>
                <a:r>
                  <a:rPr lang="en-GB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, agrees with the </a:t>
                </a:r>
                <a:r>
                  <a:rPr lang="en-GB" sz="2800" b="1" dirty="0">
                    <a:solidFill>
                      <a:srgbClr val="0070C0"/>
                    </a:solidFill>
                  </a:rPr>
                  <a:t>measured value</a:t>
                </a:r>
                <a:r>
                  <a:rPr lang="en-GB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, since there are values they </a:t>
                </a:r>
                <a:r>
                  <a:rPr lang="en-GB" sz="2800" dirty="0">
                    <a:solidFill>
                      <a:prstClr val="black"/>
                    </a:solidFill>
                  </a:rPr>
                  <a:t>have in common when we consider the uncertainty.</a:t>
                </a:r>
                <a:endParaRPr lang="en-GB" sz="2000" dirty="0">
                  <a:solidFill>
                    <a:prstClr val="black"/>
                  </a:solidFill>
                </a:endParaRPr>
              </a:p>
              <a:p>
                <a:pPr marL="800100" lvl="1" indent="-342900" algn="l">
                  <a:buFont typeface="Arial" pitchFamily="34" charset="0"/>
                  <a:buChar char="•"/>
                </a:pPr>
                <a:endParaRPr lang="en-GB" sz="1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8650" y="762000"/>
                <a:ext cx="8058150" cy="2514600"/>
              </a:xfrm>
              <a:blipFill>
                <a:blip r:embed="rId3"/>
                <a:stretch>
                  <a:fillRect l="-1362" t="-2179" r="-832" b="-116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CC2548-A8B4-4321-B046-2D5878D04A98}"/>
                  </a:ext>
                </a:extLst>
              </p:cNvPr>
              <p:cNvSpPr txBox="1"/>
              <p:nvPr/>
            </p:nvSpPr>
            <p:spPr>
              <a:xfrm>
                <a:off x="990600" y="3061156"/>
                <a:ext cx="2569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=20.8±0.2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CC2548-A8B4-4321-B046-2D5878D04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061156"/>
                <a:ext cx="256942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1EDE8F-78A1-44C5-9C14-928453189AF0}"/>
                  </a:ext>
                </a:extLst>
              </p:cNvPr>
              <p:cNvSpPr txBox="1"/>
              <p:nvPr/>
            </p:nvSpPr>
            <p:spPr>
              <a:xfrm>
                <a:off x="4800600" y="2998113"/>
                <a:ext cx="2487989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=20.7±0.4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1EDE8F-78A1-44C5-9C14-92845318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998113"/>
                <a:ext cx="2487989" cy="464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DA156-FB35-4E48-90C9-A6BECC537CFB}"/>
                  </a:ext>
                </a:extLst>
              </p:cNvPr>
              <p:cNvSpPr txBox="1"/>
              <p:nvPr/>
            </p:nvSpPr>
            <p:spPr>
              <a:xfrm>
                <a:off x="1010119" y="3810000"/>
                <a:ext cx="2811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20.6≤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≤21.0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BDA156-FB35-4E48-90C9-A6BECC53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19" y="3810000"/>
                <a:ext cx="281141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67B008-D469-4C31-961E-C20550D83748}"/>
                  </a:ext>
                </a:extLst>
              </p:cNvPr>
              <p:cNvSpPr txBox="1"/>
              <p:nvPr/>
            </p:nvSpPr>
            <p:spPr>
              <a:xfrm>
                <a:off x="4800600" y="3810000"/>
                <a:ext cx="2729978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20.3≤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≤21.1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67B008-D469-4C31-961E-C20550D83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810000"/>
                <a:ext cx="2729978" cy="464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33A7DF4-67BE-42FA-94FD-7B97DE4C26F8}"/>
              </a:ext>
            </a:extLst>
          </p:cNvPr>
          <p:cNvSpPr/>
          <p:nvPr/>
        </p:nvSpPr>
        <p:spPr>
          <a:xfrm>
            <a:off x="3150340" y="2042153"/>
            <a:ext cx="876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Value</a:t>
            </a:r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4480E-1E61-49F0-9582-8FB5FBF7C2CC}"/>
              </a:ext>
            </a:extLst>
          </p:cNvPr>
          <p:cNvSpPr/>
          <p:nvPr/>
        </p:nvSpPr>
        <p:spPr>
          <a:xfrm>
            <a:off x="5105400" y="2042153"/>
            <a:ext cx="1652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70C0"/>
                </a:solidFill>
              </a:rPr>
              <a:t>Uncertainty</a:t>
            </a:r>
            <a:endParaRPr lang="en-GB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A13013-792C-4573-835F-083F08C8FF44}"/>
              </a:ext>
            </a:extLst>
          </p:cNvPr>
          <p:cNvSpPr txBox="1">
            <a:spLocks/>
          </p:cNvSpPr>
          <p:nvPr/>
        </p:nvSpPr>
        <p:spPr>
          <a:xfrm>
            <a:off x="199571" y="87161"/>
            <a:ext cx="89154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Task Five </a:t>
            </a:r>
            <a:r>
              <a:rPr lang="en-GB" sz="3200" b="1" dirty="0">
                <a:solidFill>
                  <a:srgbClr val="7030A0"/>
                </a:solidFill>
              </a:rPr>
              <a:t>– Drawing a Conclusion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F18FC6-E366-44C7-B89D-07B051353A79}"/>
              </a:ext>
            </a:extLst>
          </p:cNvPr>
          <p:cNvCxnSpPr>
            <a:cxnSpLocks/>
          </p:cNvCxnSpPr>
          <p:nvPr/>
        </p:nvCxnSpPr>
        <p:spPr>
          <a:xfrm flipH="1">
            <a:off x="2523986" y="2435671"/>
            <a:ext cx="752614" cy="68852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767168-3174-49CA-8346-15572D6E8381}"/>
              </a:ext>
            </a:extLst>
          </p:cNvPr>
          <p:cNvCxnSpPr>
            <a:cxnSpLocks/>
          </p:cNvCxnSpPr>
          <p:nvPr/>
        </p:nvCxnSpPr>
        <p:spPr>
          <a:xfrm flipH="1">
            <a:off x="3560021" y="2272985"/>
            <a:ext cx="1545379" cy="851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1357-8580-4C26-941B-081B0B42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</a:rPr>
              <a:t>This is the end of this workshop.</a:t>
            </a:r>
          </a:p>
          <a:p>
            <a:pPr marL="0" indent="0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</a:rPr>
              <a:t>Thank you for your attention!</a:t>
            </a:r>
            <a:endParaRPr lang="en-GB" sz="4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90098-7586-47BE-B85C-F2FC76B5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83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0EF8A-E612-443D-A9D4-B56479B6E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0580"/>
            <a:ext cx="2209800" cy="8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07669A-F640-43B5-ADF5-F023FDF9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00" y="-60963"/>
            <a:ext cx="90010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Today’s Task</a:t>
            </a: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 </a:t>
            </a:r>
            <a:r>
              <a:rPr lang="en-GB" altLang="ja-JP" sz="3200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(Part II)</a:t>
            </a:r>
            <a:endParaRPr lang="en-GB" sz="32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5AB9E-0DC2-46B3-8045-97D18752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ABC222-94BD-4115-8062-E1724C29C326}"/>
              </a:ext>
            </a:extLst>
          </p:cNvPr>
          <p:cNvSpPr/>
          <p:nvPr/>
        </p:nvSpPr>
        <p:spPr>
          <a:xfrm>
            <a:off x="143001" y="795316"/>
            <a:ext cx="874948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SimSun" panose="02010600030101010101" pitchFamily="2" charset="-122"/>
              </a:rPr>
              <a:t>Select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“</a:t>
            </a:r>
            <a:r>
              <a:rPr lang="en-GB" sz="2800" b="1" dirty="0">
                <a:solidFill>
                  <a:srgbClr val="0070C0"/>
                </a:solidFill>
                <a:ea typeface="SimSun" panose="02010600030101010101" pitchFamily="2" charset="-122"/>
              </a:rPr>
              <a:t>2XXXXXXXX” </a:t>
            </a:r>
            <a:r>
              <a:rPr lang="en-GB" sz="2800" dirty="0">
                <a:ea typeface="SimSun" panose="02010600030101010101" pitchFamily="2" charset="-122"/>
              </a:rPr>
              <a:t>and replace it with </a:t>
            </a:r>
            <a:r>
              <a:rPr lang="en-GB" sz="2800" b="1" dirty="0">
                <a:solidFill>
                  <a:srgbClr val="0070C0"/>
                </a:solidFill>
                <a:ea typeface="SimSun" panose="02010600030101010101" pitchFamily="2" charset="-122"/>
              </a:rPr>
              <a:t>your student ID number.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 </a:t>
            </a: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SimSun" panose="02010600030101010101" pitchFamily="2" charset="-122"/>
              </a:rPr>
              <a:t>Your task is to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produce a single graph 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in the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Excel file 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by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following the instructions 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in the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PowerPoint 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and to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answer the questions 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in the </a:t>
            </a:r>
            <a:r>
              <a:rPr lang="en-GB" sz="2800" b="1" dirty="0">
                <a:solidFill>
                  <a:srgbClr val="0070C0"/>
                </a:solidFill>
                <a:latin typeface="+mj-lt"/>
                <a:ea typeface="SimSun" panose="02010600030101010101" pitchFamily="2" charset="-122"/>
              </a:rPr>
              <a:t>Excel file</a:t>
            </a:r>
            <a:r>
              <a:rPr lang="en-GB" sz="2800" dirty="0">
                <a:latin typeface="+mj-lt"/>
                <a:ea typeface="SimSun" panose="02010600030101010101" pitchFamily="2" charset="-122"/>
              </a:rPr>
              <a:t>. </a:t>
            </a: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57200" indent="-457200" hangingPunct="0">
              <a:buFont typeface="Arial" panose="020B0604020202020204" pitchFamily="34" charset="0"/>
              <a:buChar char="•"/>
            </a:pPr>
            <a:endParaRPr lang="en-GB" sz="2800" b="1" dirty="0">
              <a:solidFill>
                <a:srgbClr val="0070C0"/>
              </a:solidFill>
              <a:latin typeface="+mj-lt"/>
              <a:ea typeface="SimSun" panose="02010600030101010101" pitchFamily="2" charset="-122"/>
            </a:endParaRPr>
          </a:p>
          <a:p>
            <a:pPr marL="473075" lvl="1" indent="-473075" hangingPunct="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ea typeface="SimSun" panose="02010600030101010101" pitchFamily="2" charset="-12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91880" y="2876732"/>
            <a:ext cx="1728192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52" y="1963906"/>
            <a:ext cx="2110628" cy="2138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72816"/>
            <a:ext cx="256299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8350</TotalTime>
  <Words>2486</Words>
  <Application>Microsoft Office PowerPoint</Application>
  <PresentationFormat>On-screen Show (4:3)</PresentationFormat>
  <Paragraphs>388</Paragraphs>
  <Slides>83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ＭＳ Ｐゴシック</vt:lpstr>
      <vt:lpstr>SimSun</vt:lpstr>
      <vt:lpstr>Arial</vt:lpstr>
      <vt:lpstr>Calibri</vt:lpstr>
      <vt:lpstr>Cambria Math</vt:lpstr>
      <vt:lpstr>Office Theme</vt:lpstr>
      <vt:lpstr>Workshop Part II</vt:lpstr>
      <vt:lpstr>Aims of Today’s Workshop (Part II)</vt:lpstr>
      <vt:lpstr>Aims of Today’s Workshop (Part II)</vt:lpstr>
      <vt:lpstr>PowerPoint Presentation</vt:lpstr>
      <vt:lpstr>Introduction (Part II)</vt:lpstr>
      <vt:lpstr>Introduction (Part II)</vt:lpstr>
      <vt:lpstr>Introduction (Part II)</vt:lpstr>
      <vt:lpstr>Today’s Task (Part II)</vt:lpstr>
      <vt:lpstr>Today’s Task (Part II)</vt:lpstr>
      <vt:lpstr>Today’s Task (Part II)</vt:lpstr>
      <vt:lpstr>Task 1</vt:lpstr>
      <vt:lpstr>PowerPoint Presentation</vt:lpstr>
      <vt:lpstr>Highlight the data you wish to include (both x values and the measured and predicted y values)</vt:lpstr>
      <vt:lpstr>Select the Insert tab from the top menu</vt:lpstr>
      <vt:lpstr>Next click on the chart, then right click and select Move Chart in the menu.</vt:lpstr>
      <vt:lpstr>In the move chart window select New sheet. Then change the name to “Graph” and click on Ok.</vt:lpstr>
      <vt:lpstr>Highlight “Chart Title”, delete this text and type in the new the title of the graph; </vt:lpstr>
      <vt:lpstr>Left click any number on the x-axis, and then right click, selecting format axis from the menu.</vt:lpstr>
      <vt:lpstr>Click on Fill &amp; Line in the Format Axis menu.</vt:lpstr>
      <vt:lpstr>Select Line and set the line colour to black and adjust the Width to 3 and. Repeat the process for the y-axis.</vt:lpstr>
      <vt:lpstr>Left click on any number on x-axis, select the Home tab and adjust the font size to 20. Repeat for the y-axis.</vt:lpstr>
      <vt:lpstr>Left click on the graph title and set the font size to 24.</vt:lpstr>
      <vt:lpstr>Click Chart Design &gt; Add Chart Element &gt; Axis Titles &gt; Primary Horizontal</vt:lpstr>
      <vt:lpstr>Click Chart Design &gt; Add Chart Element &gt; Axis Titles &gt; Primary Vertical</vt:lpstr>
      <vt:lpstr>Copy and paste “m2/(m1+m2)” in to the x-axis title and “Acceleration (m∙s-2)” in to the y-axis title.</vt:lpstr>
      <vt:lpstr>Left click on the x-axis title and increase the font size to 20. Do the same for the y-axis title. You may find you need to shrink the main graph at this point.</vt:lpstr>
      <vt:lpstr>Highlight the “-2”, right click and select Font from the menu. </vt:lpstr>
      <vt:lpstr>Select superscript from the option box and click OK. </vt:lpstr>
      <vt:lpstr>Now repeat this process for each of the numbers in the x-axis label. Except instead of superscript, click on subscript.</vt:lpstr>
      <vt:lpstr>The graph should now look like this</vt:lpstr>
      <vt:lpstr>Click on one of the predicted values (red values), now right click and choose format data series from the menu.</vt:lpstr>
      <vt:lpstr>From the menu on the right side of the screen click on fill &amp; line  Then click on marker</vt:lpstr>
      <vt:lpstr>Next click on the marker options tab</vt:lpstr>
      <vt:lpstr>To finish off the graph, left click on the x-axis and choose Axis Options from the right hand menu. </vt:lpstr>
      <vt:lpstr>Set the Minimum Bound to 0.30 </vt:lpstr>
      <vt:lpstr>Now expand the Tick Marks menu</vt:lpstr>
      <vt:lpstr>Set the Major Type to Outside </vt:lpstr>
      <vt:lpstr>Repeat for the previous steps for the y-axis, set the Minimum Bound to 3.0 and add the Major Type Tick Marks to Outside</vt:lpstr>
      <vt:lpstr>PowerPoint Presentation</vt:lpstr>
      <vt:lpstr>PowerPoint Presentation</vt:lpstr>
      <vt:lpstr>Task 2</vt:lpstr>
      <vt:lpstr>PowerPoint Presentation</vt:lpstr>
      <vt:lpstr>Make sure your graph looks like the one below before you start to add the trendlines</vt:lpstr>
      <vt:lpstr>Right click over any data point from the measured data. From the menu select Add Trendline.</vt:lpstr>
      <vt:lpstr>Select Linear from Trendline Options and select the “Display Equation on chart” &amp; “Display R-squared value on chart”.</vt:lpstr>
      <vt:lpstr>Now do the same for the predicted values (red data points). Note we don’t include R-squared for the predicted data set as it should be 1. Your graph should now look like this.</vt:lpstr>
      <vt:lpstr>Next drag and drop the equations into the relevant region (see below) and increase the font size of the equations to 18.</vt:lpstr>
      <vt:lpstr>Finally left click on the predicted (red) trendline and select “Fill &amp; line”</vt:lpstr>
      <vt:lpstr>From the drop-down menu choose solid line type</vt:lpstr>
      <vt:lpstr>PowerPoint Presentation</vt:lpstr>
      <vt:lpstr>PowerPoint Presentation</vt:lpstr>
      <vt:lpstr>Task 3</vt:lpstr>
      <vt:lpstr>Let’s add the uncertainty bars (also referred to as “error bars” in the excel).</vt:lpstr>
      <vt:lpstr>Make sure your graph looks like the one below for you to start this task</vt:lpstr>
      <vt:lpstr>Left click on the a-measured data set. In the toolbar click Chart Design &gt; Add Chart Element &gt; Error Bars&gt; More error Bars Options. </vt:lpstr>
      <vt:lpstr>Left click and then right click the x-error bars, and choose the delete option from the menu</vt:lpstr>
      <vt:lpstr>Left click on the y error bars, and select Error Bar Options from the righthand menu</vt:lpstr>
      <vt:lpstr>Click Custom, and then click on the Specify Value to give a new window: Custom Error Bars</vt:lpstr>
      <vt:lpstr>PowerPoint Presentation</vt:lpstr>
      <vt:lpstr>Go to the Data sheet, and highlight the standard uncertainty δam</vt:lpstr>
      <vt:lpstr>After you select the data the “Custom Error Bars” window should look like this</vt:lpstr>
      <vt:lpstr>Click on the arrow of the Negative Error Bars on the new window and repeat the process, again choosing the values under δam</vt:lpstr>
      <vt:lpstr>Go back to the Custom Error Bars window and click OK.</vt:lpstr>
      <vt:lpstr>The graph should now look like this:</vt:lpstr>
      <vt:lpstr>Now repeat the same process with the predicted data.  When choosing the values to use for the error bars you should choose the following for the positive and negative values.</vt:lpstr>
      <vt:lpstr>The graph is now finished and can be used for analysis purposes.</vt:lpstr>
      <vt:lpstr>PowerPoint Presentation</vt:lpstr>
      <vt:lpstr>Task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5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 Data with Excel</dc:title>
  <dc:creator>Lucien Lu</dc:creator>
  <cp:lastModifiedBy>Stephen Asomani Ntiri</cp:lastModifiedBy>
  <cp:revision>299</cp:revision>
  <dcterms:created xsi:type="dcterms:W3CDTF">2014-09-18T05:08:08Z</dcterms:created>
  <dcterms:modified xsi:type="dcterms:W3CDTF">2024-11-13T04:21:43Z</dcterms:modified>
</cp:coreProperties>
</file>